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sldIdLst>
    <p:sldId id="256" r:id="rId2"/>
    <p:sldId id="276" r:id="rId3"/>
    <p:sldId id="277" r:id="rId4"/>
    <p:sldId id="271" r:id="rId5"/>
    <p:sldId id="260" r:id="rId6"/>
    <p:sldId id="275" r:id="rId7"/>
    <p:sldId id="257" r:id="rId8"/>
    <p:sldId id="262" r:id="rId9"/>
    <p:sldId id="263" r:id="rId10"/>
    <p:sldId id="264" r:id="rId11"/>
    <p:sldId id="274" r:id="rId12"/>
    <p:sldId id="265" r:id="rId13"/>
    <p:sldId id="266" r:id="rId14"/>
    <p:sldId id="267" r:id="rId15"/>
    <p:sldId id="272" r:id="rId16"/>
    <p:sldId id="273" r:id="rId17"/>
    <p:sldId id="269" r:id="rId1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1306" y="-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96D6A32-779B-4A53-81F4-95D61B14ACD2}" type="datetimeFigureOut">
              <a:rPr lang="en-US" smtClean="0"/>
              <a:t>2/27/2020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BD064EA-BA7D-4A92-BFD8-49C67B58F1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069603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D064EA-BA7D-4A92-BFD8-49C67B58F1D4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236611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218C30-2DA3-4451-90AB-09E0F56950C0}" type="datetimeFigureOut">
              <a:rPr lang="en-US" smtClean="0"/>
              <a:pPr/>
              <a:t>2/27/2020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2F492A-EC99-4E9B-96E4-C50E4530479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79308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218C30-2DA3-4451-90AB-09E0F56950C0}" type="datetimeFigureOut">
              <a:rPr lang="en-US" smtClean="0"/>
              <a:pPr/>
              <a:t>2/27/2020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2F492A-EC99-4E9B-96E4-C50E4530479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81794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218C30-2DA3-4451-90AB-09E0F56950C0}" type="datetimeFigureOut">
              <a:rPr lang="en-US" smtClean="0"/>
              <a:pPr/>
              <a:t>2/27/2020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2F492A-EC99-4E9B-96E4-C50E4530479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91974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218C30-2DA3-4451-90AB-09E0F56950C0}" type="datetimeFigureOut">
              <a:rPr lang="en-US" smtClean="0"/>
              <a:pPr/>
              <a:t>2/27/2020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2F492A-EC99-4E9B-96E4-C50E4530479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45233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218C30-2DA3-4451-90AB-09E0F56950C0}" type="datetimeFigureOut">
              <a:rPr lang="en-US" smtClean="0"/>
              <a:pPr/>
              <a:t>2/27/2020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2F492A-EC99-4E9B-96E4-C50E4530479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80388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218C30-2DA3-4451-90AB-09E0F56950C0}" type="datetimeFigureOut">
              <a:rPr lang="en-US" smtClean="0"/>
              <a:pPr/>
              <a:t>2/27/2020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2F492A-EC99-4E9B-96E4-C50E4530479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73973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218C30-2DA3-4451-90AB-09E0F56950C0}" type="datetimeFigureOut">
              <a:rPr lang="en-US" smtClean="0"/>
              <a:pPr/>
              <a:t>2/27/2020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2F492A-EC99-4E9B-96E4-C50E4530479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17593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218C30-2DA3-4451-90AB-09E0F56950C0}" type="datetimeFigureOut">
              <a:rPr lang="en-US" smtClean="0"/>
              <a:pPr/>
              <a:t>2/27/2020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2F492A-EC99-4E9B-96E4-C50E4530479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3468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218C30-2DA3-4451-90AB-09E0F56950C0}" type="datetimeFigureOut">
              <a:rPr lang="en-US" smtClean="0"/>
              <a:pPr/>
              <a:t>2/27/2020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2F492A-EC99-4E9B-96E4-C50E4530479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79088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218C30-2DA3-4451-90AB-09E0F56950C0}" type="datetimeFigureOut">
              <a:rPr lang="en-US" smtClean="0"/>
              <a:pPr/>
              <a:t>2/27/2020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2F492A-EC99-4E9B-96E4-C50E4530479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09430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218C30-2DA3-4451-90AB-09E0F56950C0}" type="datetimeFigureOut">
              <a:rPr lang="en-US" smtClean="0"/>
              <a:pPr/>
              <a:t>2/27/2020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2F492A-EC99-4E9B-96E4-C50E4530479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85470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0218C30-2DA3-4451-90AB-09E0F56950C0}" type="datetimeFigureOut">
              <a:rPr lang="en-US" smtClean="0"/>
              <a:pPr/>
              <a:t>2/27/2020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72F492A-EC99-4E9B-96E4-C50E4530479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59487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295400"/>
            <a:ext cx="7772400" cy="1470025"/>
          </a:xfrm>
        </p:spPr>
        <p:txBody>
          <a:bodyPr>
            <a:normAutofit/>
          </a:bodyPr>
          <a:lstStyle/>
          <a:p>
            <a:r>
              <a:rPr lang="en-US" sz="8800" b="1" dirty="0" smtClean="0">
                <a:solidFill>
                  <a:schemeClr val="accent4">
                    <a:lumMod val="50000"/>
                  </a:schemeClr>
                </a:solidFill>
              </a:rPr>
              <a:t>Tree Selection</a:t>
            </a:r>
            <a:endParaRPr lang="en-US" sz="8800" b="1" dirty="0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b="1" dirty="0" smtClean="0">
                <a:solidFill>
                  <a:srgbClr val="0070C0"/>
                </a:solidFill>
              </a:rPr>
              <a:t>Paul Hetzler, </a:t>
            </a:r>
            <a:r>
              <a:rPr lang="en-US" b="1" dirty="0" smtClean="0">
                <a:solidFill>
                  <a:srgbClr val="0070C0"/>
                </a:solidFill>
              </a:rPr>
              <a:t>ISA Certified Arborist</a:t>
            </a:r>
          </a:p>
          <a:p>
            <a:r>
              <a:rPr lang="en-US" sz="2400" b="1" dirty="0" smtClean="0">
                <a:solidFill>
                  <a:schemeClr val="tx1"/>
                </a:solidFill>
              </a:rPr>
              <a:t>paul.j.hetzler@gmail.com</a:t>
            </a:r>
          </a:p>
          <a:p>
            <a:r>
              <a:rPr lang="en-US" sz="2400" b="1" dirty="0" smtClean="0">
                <a:solidFill>
                  <a:schemeClr val="tx1"/>
                </a:solidFill>
              </a:rPr>
              <a:t>(613) 255-4966</a:t>
            </a:r>
          </a:p>
          <a:p>
            <a:endParaRPr lang="en-US" sz="24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96429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36871"/>
            <a:ext cx="8229600" cy="1326102"/>
          </a:xfrm>
        </p:spPr>
        <p:txBody>
          <a:bodyPr>
            <a:normAutofit/>
          </a:bodyPr>
          <a:lstStyle/>
          <a:p>
            <a:r>
              <a:rPr lang="en-US" sz="4000" b="1" dirty="0" smtClean="0"/>
              <a:t>Individual: Select for Form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sz="2400" b="1" dirty="0" smtClean="0"/>
              <a:t>Don’t Pay for Trouble!                                           </a:t>
            </a:r>
            <a:r>
              <a:rPr lang="en-US" sz="2400" b="1" dirty="0" smtClean="0"/>
              <a:t>        </a:t>
            </a:r>
            <a:r>
              <a:rPr lang="en-US" sz="2400" b="1" dirty="0" smtClean="0"/>
              <a:t>Good Form</a:t>
            </a:r>
            <a:endParaRPr lang="en-US" sz="2400" b="1" dirty="0"/>
          </a:p>
        </p:txBody>
      </p:sp>
      <p:pic>
        <p:nvPicPr>
          <p:cNvPr id="2051" name="Picture 3" descr="C:\Documents and Settings\phetzler\Desktop\trees\poorquality8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96489"/>
            <a:ext cx="4038600" cy="55740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C:\Documents and Settings\phetzler\Desktop\trees\goodquality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16129" y="1289231"/>
            <a:ext cx="4191000" cy="55687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309775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066800"/>
          </a:xfrm>
        </p:spPr>
        <p:txBody>
          <a:bodyPr/>
          <a:lstStyle/>
          <a:p>
            <a:r>
              <a:rPr lang="en-US" dirty="0" smtClean="0"/>
              <a:t>Single Central Leader!</a:t>
            </a:r>
            <a:endParaRPr lang="en-US" dirty="0"/>
          </a:p>
        </p:txBody>
      </p:sp>
      <p:pic>
        <p:nvPicPr>
          <p:cNvPr id="4" name="Content Placeholder 3" descr="C:\Documents and Settings\phetzler\Desktop\trees\poorquality9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5800" y="990600"/>
            <a:ext cx="3834898" cy="57249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34815" y="2580620"/>
            <a:ext cx="4038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There’s no way to fix this:</a:t>
            </a:r>
            <a:endParaRPr lang="en-US" sz="28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“Lollipops” Can Disguise Bad </a:t>
            </a:r>
            <a:r>
              <a:rPr lang="en-US" sz="3600" dirty="0" smtClean="0"/>
              <a:t>Form</a:t>
            </a:r>
            <a:endParaRPr lang="en-US" sz="3600" dirty="0"/>
          </a:p>
        </p:txBody>
      </p:sp>
      <p:pic>
        <p:nvPicPr>
          <p:cNvPr id="3076" name="Picture 4" descr="C:\Documents and Settings\phetzler\Desktop\trees\poorquality2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1295400"/>
            <a:ext cx="4486508" cy="53503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803254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31956"/>
            <a:ext cx="8229600" cy="1936955"/>
          </a:xfrm>
        </p:spPr>
        <p:txBody>
          <a:bodyPr/>
          <a:lstStyle/>
          <a:p>
            <a:r>
              <a:rPr lang="en-US" b="1" dirty="0" smtClean="0"/>
              <a:t>Don’t Forget the Roots</a:t>
            </a:r>
            <a:r>
              <a:rPr lang="en-US" b="1" dirty="0" smtClean="0"/>
              <a:t>!</a:t>
            </a:r>
            <a:br>
              <a:rPr lang="en-US" b="1" dirty="0" smtClean="0"/>
            </a:br>
            <a:r>
              <a:rPr lang="en-US" b="1" dirty="0" smtClean="0"/>
              <a:t/>
            </a:r>
            <a:br>
              <a:rPr lang="en-US" b="1" dirty="0" smtClean="0"/>
            </a:br>
            <a:r>
              <a:rPr lang="en-US" sz="2800" b="1" dirty="0" smtClean="0"/>
              <a:t>Unacceptable:                              OK w/ Pruning:</a:t>
            </a:r>
            <a:endParaRPr lang="en-US" sz="2800" b="1" dirty="0"/>
          </a:p>
        </p:txBody>
      </p:sp>
      <p:pic>
        <p:nvPicPr>
          <p:cNvPr id="4098" name="Picture 2" descr="C:\Documents and Settings\phetzler\Desktop\trees\roots,_severely_potbound_root_systems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904999"/>
            <a:ext cx="5013960" cy="48156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C:\Documents and Settings\phetzler\Desktop\trees\pot bound root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62813" y="1905000"/>
            <a:ext cx="4081187" cy="48156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192939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Temporary Branches are Important for Strong Trunk Development</a:t>
            </a:r>
            <a:endParaRPr lang="en-US" sz="3200" dirty="0"/>
          </a:p>
        </p:txBody>
      </p:sp>
      <p:pic>
        <p:nvPicPr>
          <p:cNvPr id="5122" name="Picture 2" descr="C:\Documents and Settings\phetzler\Desktop\trees\goodqualitytree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9400" y="1485900"/>
            <a:ext cx="3581400" cy="5372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056037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Beware of Trunk Wraps</a:t>
            </a:r>
            <a:endParaRPr lang="en-US" dirty="0"/>
          </a:p>
        </p:txBody>
      </p:sp>
      <p:pic>
        <p:nvPicPr>
          <p:cNvPr id="1026" name="Picture 2" descr="C:\Documents and Settings\phetzler\Desktop\trees\trunk wrap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1238852"/>
            <a:ext cx="8686799" cy="561914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3600" b="1" dirty="0" smtClean="0"/>
              <a:t>Always Check Under Wrap Before Accepting</a:t>
            </a:r>
            <a:endParaRPr lang="en-US" sz="3600" b="1" dirty="0"/>
          </a:p>
        </p:txBody>
      </p:sp>
      <p:pic>
        <p:nvPicPr>
          <p:cNvPr id="2050" name="Picture 2" descr="C:\Documents and Settings\phetzler\Desktop\trees\trunk damage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29544" y="1522568"/>
            <a:ext cx="3995055" cy="533543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Documents and Settings\phetzler\Desktop\trees\tree deformed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485815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3605" y="609600"/>
            <a:ext cx="8229600" cy="1143000"/>
          </a:xfrm>
        </p:spPr>
        <p:txBody>
          <a:bodyPr>
            <a:normAutofit/>
          </a:bodyPr>
          <a:lstStyle/>
          <a:p>
            <a:r>
              <a:rPr lang="en-US" sz="5400" b="1" dirty="0" smtClean="0">
                <a:solidFill>
                  <a:srgbClr val="FF0000"/>
                </a:solidFill>
              </a:rPr>
              <a:t>Right Tree, Right </a:t>
            </a:r>
            <a:r>
              <a:rPr lang="en-US" sz="5400" b="1" dirty="0">
                <a:solidFill>
                  <a:srgbClr val="FF0000"/>
                </a:solidFill>
              </a:rPr>
              <a:t>Location</a:t>
            </a:r>
          </a:p>
        </p:txBody>
      </p:sp>
      <p:pic>
        <p:nvPicPr>
          <p:cNvPr id="1026" name="Picture 2" descr="C:\Users\Brent\Documents\rickgibson-tree-phonelines_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514600"/>
            <a:ext cx="4495800" cy="43009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Brent\Documents\urban-trees-powerline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58405" y="2514600"/>
            <a:ext cx="4485595" cy="4343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6182097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0" name="Picture 2" descr="C:\Users\Brent\Documents\isa-tree-planting-second-half-19-728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5547360" cy="41605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Brent\Documents\tree tip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4114800"/>
            <a:ext cx="4626429" cy="2590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C:\Users\Brent\Documents\treehse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9714" y="0"/>
            <a:ext cx="4574286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7527106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 smtClean="0"/>
              <a:t>Right </a:t>
            </a:r>
            <a:r>
              <a:rPr lang="en-US" b="1" dirty="0" smtClean="0"/>
              <a:t>Tree for the </a:t>
            </a:r>
            <a:r>
              <a:rPr lang="en-US" b="1" dirty="0" smtClean="0"/>
              <a:t>Right </a:t>
            </a:r>
            <a:r>
              <a:rPr lang="en-US" b="1" dirty="0" smtClean="0"/>
              <a:t>Location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371600"/>
            <a:ext cx="8915400" cy="54864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3600" b="1" dirty="0" smtClean="0">
                <a:solidFill>
                  <a:srgbClr val="0070C0"/>
                </a:solidFill>
              </a:rPr>
              <a:t>Why is it important</a:t>
            </a:r>
            <a:r>
              <a:rPr lang="en-US" sz="3600" b="1" dirty="0" smtClean="0">
                <a:solidFill>
                  <a:srgbClr val="0070C0"/>
                </a:solidFill>
              </a:rPr>
              <a:t>?</a:t>
            </a:r>
            <a:endParaRPr lang="en-US" sz="1000" b="1" dirty="0" smtClean="0">
              <a:solidFill>
                <a:srgbClr val="0070C0"/>
              </a:solidFill>
            </a:endParaRPr>
          </a:p>
          <a:p>
            <a:pPr marL="0" indent="0" algn="ctr">
              <a:buNone/>
            </a:pPr>
            <a:r>
              <a:rPr lang="en-US" sz="3500" b="1" dirty="0" smtClean="0">
                <a:solidFill>
                  <a:srgbClr val="0070C0"/>
                </a:solidFill>
              </a:rPr>
              <a:t>The </a:t>
            </a:r>
            <a:r>
              <a:rPr lang="en-US" sz="3500" b="1" dirty="0" smtClean="0">
                <a:solidFill>
                  <a:srgbClr val="0070C0"/>
                </a:solidFill>
              </a:rPr>
              <a:t>right tree for Site X </a:t>
            </a:r>
            <a:r>
              <a:rPr lang="en-US" sz="3500" b="1" dirty="0" smtClean="0">
                <a:solidFill>
                  <a:srgbClr val="0070C0"/>
                </a:solidFill>
              </a:rPr>
              <a:t>will:</a:t>
            </a:r>
            <a:endParaRPr lang="en-US" b="1" dirty="0" smtClean="0">
              <a:solidFill>
                <a:srgbClr val="0070C0"/>
              </a:solidFill>
            </a:endParaRPr>
          </a:p>
          <a:p>
            <a:pPr marL="0" indent="0" algn="ctr">
              <a:buNone/>
            </a:pPr>
            <a:r>
              <a:rPr lang="en-US" b="1" dirty="0" smtClean="0">
                <a:solidFill>
                  <a:srgbClr val="FF0000"/>
                </a:solidFill>
              </a:rPr>
              <a:t>Save loads of $$$$</a:t>
            </a:r>
            <a:endParaRPr lang="en-US" b="1" dirty="0" smtClean="0">
              <a:solidFill>
                <a:srgbClr val="FF0000"/>
              </a:solidFill>
            </a:endParaRPr>
          </a:p>
          <a:p>
            <a:pPr marL="0" indent="0" algn="ctr">
              <a:buNone/>
            </a:pPr>
            <a:r>
              <a:rPr lang="en-US" b="1" dirty="0" smtClean="0">
                <a:solidFill>
                  <a:srgbClr val="FF0000"/>
                </a:solidFill>
              </a:rPr>
              <a:t>Look better</a:t>
            </a:r>
          </a:p>
          <a:p>
            <a:pPr marL="0" indent="0" algn="ctr">
              <a:buNone/>
            </a:pPr>
            <a:r>
              <a:rPr lang="en-US" b="1" dirty="0" smtClean="0">
                <a:solidFill>
                  <a:srgbClr val="FF0000"/>
                </a:solidFill>
              </a:rPr>
              <a:t>Live longer (and prosper)</a:t>
            </a:r>
          </a:p>
          <a:p>
            <a:pPr marL="0" indent="0" algn="ctr">
              <a:buNone/>
            </a:pPr>
            <a:r>
              <a:rPr lang="en-US" b="1" dirty="0" smtClean="0">
                <a:solidFill>
                  <a:srgbClr val="FF0000"/>
                </a:solidFill>
              </a:rPr>
              <a:t>Be safer</a:t>
            </a:r>
          </a:p>
          <a:p>
            <a:pPr marL="0" indent="0" algn="ctr">
              <a:buNone/>
            </a:pPr>
            <a:r>
              <a:rPr lang="en-US" b="1" dirty="0" smtClean="0">
                <a:solidFill>
                  <a:srgbClr val="FF0000"/>
                </a:solidFill>
              </a:rPr>
              <a:t>Generate </a:t>
            </a:r>
            <a:r>
              <a:rPr lang="en-US" b="1" dirty="0" smtClean="0">
                <a:solidFill>
                  <a:srgbClr val="FF0000"/>
                </a:solidFill>
              </a:rPr>
              <a:t>fewer </a:t>
            </a:r>
            <a:r>
              <a:rPr lang="en-US" b="1" dirty="0" smtClean="0">
                <a:solidFill>
                  <a:srgbClr val="FF0000"/>
                </a:solidFill>
              </a:rPr>
              <a:t>complaints</a:t>
            </a:r>
          </a:p>
          <a:p>
            <a:pPr marL="0" indent="0" algn="ctr">
              <a:buNone/>
            </a:pPr>
            <a:r>
              <a:rPr lang="en-US" b="1" dirty="0" smtClean="0">
                <a:solidFill>
                  <a:srgbClr val="FF0000"/>
                </a:solidFill>
              </a:rPr>
              <a:t>Need less maintenance</a:t>
            </a:r>
            <a:endParaRPr lang="en-US" dirty="0" smtClean="0">
              <a:solidFill>
                <a:schemeClr val="accent4">
                  <a:lumMod val="50000"/>
                </a:schemeClr>
              </a:solidFill>
            </a:endParaRPr>
          </a:p>
          <a:p>
            <a:pPr marL="0" indent="0">
              <a:buNone/>
            </a:pPr>
            <a:r>
              <a:rPr lang="en-US" dirty="0" smtClean="0"/>
              <a:t> 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833559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5169"/>
            <a:ext cx="8229600" cy="1031631"/>
          </a:xfrm>
        </p:spPr>
        <p:txBody>
          <a:bodyPr/>
          <a:lstStyle/>
          <a:p>
            <a:r>
              <a:rPr lang="en-US" b="1" dirty="0" smtClean="0">
                <a:solidFill>
                  <a:srgbClr val="0070C0"/>
                </a:solidFill>
              </a:rPr>
              <a:t>Reasons for Selection</a:t>
            </a:r>
            <a:endParaRPr lang="en-US" b="1" dirty="0">
              <a:solidFill>
                <a:srgbClr val="0070C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54102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4000" b="1" dirty="0" smtClean="0"/>
              <a:t>Potential Site Issues:</a:t>
            </a:r>
            <a:endParaRPr lang="en-US" sz="4000" b="1" dirty="0" smtClean="0"/>
          </a:p>
          <a:p>
            <a:r>
              <a:rPr lang="en-US" sz="3600" dirty="0" smtClean="0"/>
              <a:t>Road Salt Exposure</a:t>
            </a:r>
          </a:p>
          <a:p>
            <a:r>
              <a:rPr lang="en-US" sz="3600" dirty="0" smtClean="0"/>
              <a:t>Space Constraints</a:t>
            </a:r>
          </a:p>
          <a:p>
            <a:r>
              <a:rPr lang="en-US" sz="3600" dirty="0" smtClean="0"/>
              <a:t>Drought-Prone</a:t>
            </a:r>
            <a:endParaRPr lang="en-US" sz="3600" dirty="0" smtClean="0"/>
          </a:p>
          <a:p>
            <a:r>
              <a:rPr lang="en-US" sz="3600" dirty="0" smtClean="0"/>
              <a:t>Seasonally </a:t>
            </a:r>
            <a:r>
              <a:rPr lang="en-US" sz="3600" dirty="0" smtClean="0"/>
              <a:t>Wet/ Poorly Drained</a:t>
            </a:r>
            <a:endParaRPr lang="en-US" sz="3600" dirty="0" smtClean="0"/>
          </a:p>
          <a:p>
            <a:r>
              <a:rPr lang="en-US" sz="3600" dirty="0" smtClean="0"/>
              <a:t>Under Wires</a:t>
            </a:r>
          </a:p>
          <a:p>
            <a:r>
              <a:rPr lang="en-US" sz="3600" dirty="0" smtClean="0"/>
              <a:t>Alkaline </a:t>
            </a:r>
            <a:r>
              <a:rPr lang="en-US" sz="3600" dirty="0" smtClean="0"/>
              <a:t>Soil</a:t>
            </a:r>
          </a:p>
          <a:p>
            <a:r>
              <a:rPr lang="en-US" sz="3600" dirty="0" smtClean="0"/>
              <a:t>Compaction</a:t>
            </a:r>
            <a:endParaRPr lang="en-US" sz="3600" dirty="0" smtClean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907381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981200"/>
            <a:ext cx="8229600" cy="1143000"/>
          </a:xfrm>
        </p:spPr>
        <p:txBody>
          <a:bodyPr>
            <a:normAutofit/>
          </a:bodyPr>
          <a:lstStyle/>
          <a:p>
            <a:r>
              <a:rPr lang="en-US" sz="6600" b="1" dirty="0" smtClean="0"/>
              <a:t>Selective Service</a:t>
            </a:r>
            <a:endParaRPr lang="en-US" sz="6600" b="1" dirty="0"/>
          </a:p>
        </p:txBody>
      </p:sp>
    </p:spTree>
    <p:extLst>
      <p:ext uri="{BB962C8B-B14F-4D97-AF65-F5344CB8AC3E}">
        <p14:creationId xmlns:p14="http://schemas.microsoft.com/office/powerpoint/2010/main" val="25796546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Documents and Settings\phetzler\Desktop\trees\Uncle_Sam_(pointing_finger)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400" y="0"/>
            <a:ext cx="5138684" cy="68687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481988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b="1" dirty="0" smtClean="0">
                <a:solidFill>
                  <a:srgbClr val="0070C0"/>
                </a:solidFill>
              </a:rPr>
              <a:t>Degrees of Selection</a:t>
            </a:r>
            <a:endParaRPr lang="en-US" sz="4800" b="1" dirty="0">
              <a:solidFill>
                <a:srgbClr val="0070C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150000"/>
              </a:lnSpc>
            </a:pPr>
            <a:endParaRPr lang="en-US" sz="1400" dirty="0" smtClean="0"/>
          </a:p>
          <a:p>
            <a:pPr marL="0" indent="0" algn="ctr">
              <a:lnSpc>
                <a:spcPct val="150000"/>
              </a:lnSpc>
            </a:pPr>
            <a:r>
              <a:rPr lang="en-US" sz="3600" b="1" dirty="0" smtClean="0"/>
              <a:t>Species</a:t>
            </a:r>
          </a:p>
          <a:p>
            <a:pPr marL="0" indent="0" algn="ctr">
              <a:lnSpc>
                <a:spcPct val="150000"/>
              </a:lnSpc>
            </a:pPr>
            <a:r>
              <a:rPr lang="en-US" sz="3600" b="1" dirty="0" smtClean="0"/>
              <a:t>Cultivar</a:t>
            </a:r>
          </a:p>
          <a:p>
            <a:pPr marL="0" indent="0" algn="ctr">
              <a:lnSpc>
                <a:spcPct val="150000"/>
              </a:lnSpc>
            </a:pPr>
            <a:r>
              <a:rPr lang="en-US" sz="3600" b="1" dirty="0" smtClean="0"/>
              <a:t>Individual</a:t>
            </a:r>
            <a:endParaRPr lang="en-US" sz="3600" b="1" dirty="0"/>
          </a:p>
        </p:txBody>
      </p:sp>
    </p:spTree>
    <p:extLst>
      <p:ext uri="{BB962C8B-B14F-4D97-AF65-F5344CB8AC3E}">
        <p14:creationId xmlns:p14="http://schemas.microsoft.com/office/powerpoint/2010/main" val="4123566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81000"/>
            <a:ext cx="8229600" cy="5745163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sz="1200" dirty="0" smtClean="0"/>
          </a:p>
          <a:p>
            <a:pPr marL="0" indent="0" algn="ctr">
              <a:buNone/>
            </a:pPr>
            <a:r>
              <a:rPr lang="en-US" b="1" dirty="0" smtClean="0"/>
              <a:t>Species:</a:t>
            </a:r>
          </a:p>
          <a:p>
            <a:pPr marL="0" indent="0">
              <a:buNone/>
            </a:pPr>
            <a:r>
              <a:rPr lang="en-US" dirty="0" smtClean="0"/>
              <a:t> </a:t>
            </a:r>
            <a:r>
              <a:rPr lang="en-US" i="1" dirty="0" err="1" smtClean="0"/>
              <a:t>Betula</a:t>
            </a:r>
            <a:r>
              <a:rPr lang="en-US" i="1" dirty="0" smtClean="0"/>
              <a:t> </a:t>
            </a:r>
            <a:r>
              <a:rPr lang="en-US" i="1" dirty="0" err="1" smtClean="0"/>
              <a:t>nigra</a:t>
            </a:r>
            <a:r>
              <a:rPr lang="en-US" i="1" dirty="0" smtClean="0"/>
              <a:t> </a:t>
            </a:r>
            <a:r>
              <a:rPr lang="en-US" dirty="0" smtClean="0"/>
              <a:t>(river birch)</a:t>
            </a:r>
          </a:p>
          <a:p>
            <a:pPr marL="0" indent="0">
              <a:buNone/>
            </a:pPr>
            <a:endParaRPr lang="en-US" sz="900" dirty="0"/>
          </a:p>
          <a:p>
            <a:pPr marL="0" indent="0">
              <a:buNone/>
            </a:pPr>
            <a:r>
              <a:rPr lang="en-US" dirty="0" smtClean="0"/>
              <a:t>Great deal of genetic variation within the </a:t>
            </a:r>
            <a:r>
              <a:rPr lang="en-US" dirty="0" smtClean="0"/>
              <a:t>species = inconsistent </a:t>
            </a:r>
            <a:r>
              <a:rPr lang="en-US" dirty="0" smtClean="0"/>
              <a:t>results. 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 algn="ctr">
              <a:buNone/>
            </a:pPr>
            <a:r>
              <a:rPr lang="en-US" b="1" dirty="0" smtClean="0"/>
              <a:t>Cultivar:</a:t>
            </a:r>
            <a:endParaRPr lang="en-US" b="1" dirty="0"/>
          </a:p>
          <a:p>
            <a:pPr marL="0" indent="0">
              <a:buNone/>
            </a:pPr>
            <a:r>
              <a:rPr lang="en-US" i="1" dirty="0" err="1" smtClean="0"/>
              <a:t>Betula</a:t>
            </a:r>
            <a:r>
              <a:rPr lang="en-US" i="1" dirty="0" smtClean="0"/>
              <a:t> </a:t>
            </a:r>
            <a:r>
              <a:rPr lang="en-US" i="1" dirty="0" err="1" smtClean="0"/>
              <a:t>nigra</a:t>
            </a:r>
            <a:r>
              <a:rPr lang="en-US" i="1" dirty="0" smtClean="0"/>
              <a:t> </a:t>
            </a:r>
            <a:r>
              <a:rPr lang="en-US" dirty="0" smtClean="0"/>
              <a:t>‘Heritage’ (Heritage river birch)</a:t>
            </a:r>
          </a:p>
          <a:p>
            <a:pPr marL="0" indent="0">
              <a:buNone/>
            </a:pPr>
            <a:endParaRPr lang="en-US" sz="900" dirty="0" smtClean="0"/>
          </a:p>
          <a:p>
            <a:pPr marL="0" indent="0">
              <a:buNone/>
            </a:pPr>
            <a:r>
              <a:rPr lang="en-US" dirty="0" smtClean="0"/>
              <a:t>Cultivated </a:t>
            </a:r>
            <a:r>
              <a:rPr lang="en-US" dirty="0" smtClean="0"/>
              <a:t>variety with superior </a:t>
            </a:r>
            <a:r>
              <a:rPr lang="en-US" dirty="0" smtClean="0"/>
              <a:t>qualities = consistent </a:t>
            </a:r>
            <a:r>
              <a:rPr lang="en-US" dirty="0" smtClean="0"/>
              <a:t>results. 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048120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Aspect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576</TotalTime>
  <Words>178</Words>
  <Application>Microsoft Office PowerPoint</Application>
  <PresentationFormat>On-screen Show (4:3)</PresentationFormat>
  <Paragraphs>50</Paragraphs>
  <Slides>17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8" baseType="lpstr">
      <vt:lpstr>Office Theme</vt:lpstr>
      <vt:lpstr>Tree Selection</vt:lpstr>
      <vt:lpstr>Right Tree, Right Location</vt:lpstr>
      <vt:lpstr>PowerPoint Presentation</vt:lpstr>
      <vt:lpstr>Right Tree for the Right Location</vt:lpstr>
      <vt:lpstr>Reasons for Selection</vt:lpstr>
      <vt:lpstr>Selective Service</vt:lpstr>
      <vt:lpstr>PowerPoint Presentation</vt:lpstr>
      <vt:lpstr>Degrees of Selection</vt:lpstr>
      <vt:lpstr>PowerPoint Presentation</vt:lpstr>
      <vt:lpstr>Individual: Select for Form Don’t Pay for Trouble!                                                   Good Form</vt:lpstr>
      <vt:lpstr>Single Central Leader!</vt:lpstr>
      <vt:lpstr>“Lollipops” Can Disguise Bad Form</vt:lpstr>
      <vt:lpstr>Don’t Forget the Roots!  Unacceptable:                              OK w/ Pruning:</vt:lpstr>
      <vt:lpstr>Temporary Branches are Important for Strong Trunk Development</vt:lpstr>
      <vt:lpstr>Beware of Trunk Wraps</vt:lpstr>
      <vt:lpstr>Always Check Under Wrap Before Accepting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Tree Selection</dc:title>
  <dc:creator>Paul Hetzler</dc:creator>
  <cp:lastModifiedBy>Paul</cp:lastModifiedBy>
  <cp:revision>19</cp:revision>
  <dcterms:created xsi:type="dcterms:W3CDTF">2013-04-30T17:11:41Z</dcterms:created>
  <dcterms:modified xsi:type="dcterms:W3CDTF">2020-02-27T15:10:07Z</dcterms:modified>
</cp:coreProperties>
</file>