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  <p:sldMasterId id="2147483944" r:id="rId2"/>
  </p:sldMasterIdLst>
  <p:notesMasterIdLst>
    <p:notesMasterId r:id="rId71"/>
  </p:notesMasterIdLst>
  <p:sldIdLst>
    <p:sldId id="256" r:id="rId3"/>
    <p:sldId id="390" r:id="rId4"/>
    <p:sldId id="384" r:id="rId5"/>
    <p:sldId id="383" r:id="rId6"/>
    <p:sldId id="423" r:id="rId7"/>
    <p:sldId id="425" r:id="rId8"/>
    <p:sldId id="435" r:id="rId9"/>
    <p:sldId id="434" r:id="rId10"/>
    <p:sldId id="433" r:id="rId11"/>
    <p:sldId id="432" r:id="rId12"/>
    <p:sldId id="431" r:id="rId13"/>
    <p:sldId id="455" r:id="rId14"/>
    <p:sldId id="413" r:id="rId15"/>
    <p:sldId id="414" r:id="rId16"/>
    <p:sldId id="407" r:id="rId17"/>
    <p:sldId id="463" r:id="rId18"/>
    <p:sldId id="388" r:id="rId19"/>
    <p:sldId id="460" r:id="rId20"/>
    <p:sldId id="408" r:id="rId21"/>
    <p:sldId id="392" r:id="rId22"/>
    <p:sldId id="436" r:id="rId23"/>
    <p:sldId id="381" r:id="rId24"/>
    <p:sldId id="452" r:id="rId25"/>
    <p:sldId id="421" r:id="rId26"/>
    <p:sldId id="393" r:id="rId27"/>
    <p:sldId id="438" r:id="rId28"/>
    <p:sldId id="474" r:id="rId29"/>
    <p:sldId id="472" r:id="rId30"/>
    <p:sldId id="475" r:id="rId31"/>
    <p:sldId id="468" r:id="rId32"/>
    <p:sldId id="470" r:id="rId33"/>
    <p:sldId id="467" r:id="rId34"/>
    <p:sldId id="382" r:id="rId35"/>
    <p:sldId id="456" r:id="rId36"/>
    <p:sldId id="395" r:id="rId37"/>
    <p:sldId id="453" r:id="rId38"/>
    <p:sldId id="399" r:id="rId39"/>
    <p:sldId id="441" r:id="rId40"/>
    <p:sldId id="420" r:id="rId41"/>
    <p:sldId id="398" r:id="rId42"/>
    <p:sldId id="402" r:id="rId43"/>
    <p:sldId id="457" r:id="rId44"/>
    <p:sldId id="442" r:id="rId45"/>
    <p:sldId id="385" r:id="rId46"/>
    <p:sldId id="444" r:id="rId47"/>
    <p:sldId id="386" r:id="rId48"/>
    <p:sldId id="448" r:id="rId49"/>
    <p:sldId id="450" r:id="rId50"/>
    <p:sldId id="447" r:id="rId51"/>
    <p:sldId id="477" r:id="rId52"/>
    <p:sldId id="396" r:id="rId53"/>
    <p:sldId id="397" r:id="rId54"/>
    <p:sldId id="454" r:id="rId55"/>
    <p:sldId id="464" r:id="rId56"/>
    <p:sldId id="461" r:id="rId57"/>
    <p:sldId id="462" r:id="rId58"/>
    <p:sldId id="476" r:id="rId59"/>
    <p:sldId id="387" r:id="rId60"/>
    <p:sldId id="405" r:id="rId61"/>
    <p:sldId id="415" r:id="rId62"/>
    <p:sldId id="416" r:id="rId63"/>
    <p:sldId id="404" r:id="rId64"/>
    <p:sldId id="389" r:id="rId65"/>
    <p:sldId id="465" r:id="rId66"/>
    <p:sldId id="466" r:id="rId67"/>
    <p:sldId id="458" r:id="rId68"/>
    <p:sldId id="406" r:id="rId69"/>
    <p:sldId id="40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78007-A8BF-4D10-A22F-3F970DE98B67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D9681-5CB4-4BC7-A18A-08FEB180D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C0D373-3802-4C6B-B688-5FD56B1FD773}" type="slidenum">
              <a:rPr lang="en-US" altLang="en-US" sz="120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Ticks seek hosts whenever the temps are 40</a:t>
            </a:r>
            <a:r>
              <a:rPr lang="ja-JP" altLang="en-US" smtClean="0">
                <a:ea typeface="ＭＳ Ｐゴシック" panose="020B0600070205080204" pitchFamily="34" charset="-128"/>
              </a:rPr>
              <a:t>’</a:t>
            </a:r>
            <a:r>
              <a:rPr lang="en-US" altLang="ja-JP" smtClean="0">
                <a:ea typeface="ＭＳ Ｐゴシック" panose="020B0600070205080204" pitchFamily="34" charset="-128"/>
              </a:rPr>
              <a:t>.Most tick bites occur from late May thru Aug. 90% all cases are by nymphs. Adult ticks become active in the fall.  Pass ticks around.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0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11E498-26C8-4A30-B3B9-45C791E2E405}" type="slidenum">
              <a:rPr lang="en-US" altLang="en-US" sz="1200">
                <a:latin typeface="Times New Roman" panose="02020603050405020304" pitchFamily="18" charset="0"/>
              </a:rPr>
              <a:pPr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3218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31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590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588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F0D213F-B20B-40B7-8D7A-445D5A958538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586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1F7CFC-010A-4EE2-AF57-432F9D336534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419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3F0600-253D-4911-A4B6-5B4C0B8E6D4F}" type="slidenum">
              <a:rPr lang="en-US" altLang="en-US" sz="1200"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078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888048-E0C0-4E3F-9205-9C10914D433A}" type="slidenum">
              <a:rPr lang="en-US" altLang="en-US" sz="1200"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61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52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4D9BCA-A2D2-492F-BAE0-F20FA91AE8BD}" type="slidenum">
              <a:rPr lang="en-US" altLang="en-US" sz="1200">
                <a:latin typeface="Times New Roman" panose="02020603050405020304" pitchFamily="18" charset="0"/>
              </a:rPr>
              <a:pPr/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12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976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FAF3A1-068A-4F49-8AA4-6038802CC34A}" type="slidenum">
              <a:rPr lang="en-US" altLang="en-US" sz="1200">
                <a:latin typeface="Times New Roman" panose="02020603050405020304" pitchFamily="18" charset="0"/>
              </a:rPr>
              <a:pPr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622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0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8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022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0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818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8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2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3E919-AEDA-4460-AEB4-3769FCB7DF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7534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71496-8863-488A-930F-47E730396E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57015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D2CB9-E2ED-4A09-9231-1636E7AF77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60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12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F98C-BAFF-47D5-87A7-61B577F519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9868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22EB1-F5DE-470E-972A-F80924776E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9867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DC60C-3B34-4FEF-BEE8-BD54D0DF1C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2537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2808-DFB4-437B-A8BE-98EA9EAE64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4500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9619-15B7-438F-8792-50117DCAFE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67376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4985-919A-4F39-B47F-6F5D1606E9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9543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7E6A-7A1F-4434-9C0F-A6A4889811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0909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1FB36-7EF1-495C-B869-787FF971D4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2328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BA0D1-B77B-41F1-9A0E-A79415A1AC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22635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BB6A1-22A6-40E6-B4A6-E8CF5FA044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252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35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E7995-9DBB-47C5-AE4B-0331858A12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74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4D0F8-8C01-4788-9B1B-2D958513F1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32237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5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6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3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7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5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FDF1-2793-44A0-BEA4-81E52BAFBE9C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130C93-0CE3-45D5-9884-BD3E0A3E37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59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866BC9-2870-4EFB-91EE-2C24BEDEFECD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187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anaplasmosis/" TargetMode="External"/><Relationship Id="rId7" Type="http://schemas.openxmlformats.org/officeDocument/2006/relationships/hyperlink" Target="http://www.cdc.gov/tularemia/" TargetMode="External"/><Relationship Id="rId2" Type="http://schemas.openxmlformats.org/officeDocument/2006/relationships/hyperlink" Target="http://www.cdc.gov/ly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dc.gov/powassan/" TargetMode="External"/><Relationship Id="rId5" Type="http://schemas.openxmlformats.org/officeDocument/2006/relationships/hyperlink" Target="http://www.cdc.gov/ehrlichiosis/" TargetMode="External"/><Relationship Id="rId4" Type="http://schemas.openxmlformats.org/officeDocument/2006/relationships/hyperlink" Target="http://www.cdc.gov/babesiosi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lyme/" TargetMode="External"/><Relationship Id="rId2" Type="http://schemas.openxmlformats.org/officeDocument/2006/relationships/hyperlink" Target="https://www.ilad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uffingtonpost.com/dana-parish/yale-trained-doctor-refut_b_11291116.html" TargetMode="External"/><Relationship Id="rId4" Type="http://schemas.openxmlformats.org/officeDocument/2006/relationships/hyperlink" Target="https://www.niaid.nih.gov/topics/lymeDiseas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086600" cy="22098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/>
              </a:rPr>
              <a:t/>
            </a:r>
            <a:br>
              <a:rPr lang="en-US" sz="4400" dirty="0" smtClean="0">
                <a:solidFill>
                  <a:schemeClr val="bg1"/>
                </a:solidFill>
                <a:effectLst/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Tick-Borne </a:t>
            </a:r>
            <a:r>
              <a:rPr lang="en-US" sz="4000" b="1" dirty="0" smtClean="0">
                <a:solidFill>
                  <a:schemeClr val="tx1"/>
                </a:solidFill>
                <a:effectLst/>
              </a:rPr>
              <a:t>Illness Awareness and Prevention</a:t>
            </a:r>
            <a:endParaRPr lang="en-US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38146"/>
            <a:ext cx="8153400" cy="35052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Paul Hetzler, Cornell Cooperative Extension of St. Lawrence County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Paul.j.hetzler@gmail.com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9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ea typeface="ＭＳ Ｐゴシック" panose="020B0600070205080204" pitchFamily="34" charset="-128"/>
              </a:rPr>
              <a:t>Where do ticks live?</a:t>
            </a:r>
            <a:br>
              <a:rPr lang="en-US" altLang="en-US" sz="4000" smtClean="0">
                <a:ea typeface="ＭＳ Ｐゴシック" panose="020B0600070205080204" pitchFamily="34" charset="-128"/>
              </a:rPr>
            </a:br>
            <a:r>
              <a:rPr lang="en-US" altLang="en-US" sz="4000" smtClean="0">
                <a:ea typeface="ＭＳ Ｐゴシック" panose="020B0600070205080204" pitchFamily="34" charset="-128"/>
              </a:rPr>
              <a:t>In the tall grass and brush.</a:t>
            </a:r>
          </a:p>
        </p:txBody>
      </p:sp>
      <p:pic>
        <p:nvPicPr>
          <p:cNvPr id="33795" name="Picture 1031" descr="tall_gra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098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9312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5588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5843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457994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altLang="en-US" sz="3200" b="1" u="sng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Usually</a:t>
            </a:r>
            <a:r>
              <a:rPr lang="en-US" altLang="en-US" sz="32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 not in the short grass. </a:t>
            </a:r>
            <a:r>
              <a:rPr lang="en-US" altLang="en-US" sz="28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28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However…</a:t>
            </a:r>
          </a:p>
        </p:txBody>
      </p:sp>
    </p:spTree>
    <p:extLst>
      <p:ext uri="{BB962C8B-B14F-4D97-AF65-F5344CB8AC3E}">
        <p14:creationId xmlns:p14="http://schemas.microsoft.com/office/powerpoint/2010/main" val="10241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752600"/>
            <a:ext cx="6934201" cy="428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600" b="1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However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</a:t>
            </a:r>
            <a:endParaRPr lang="en-US" altLang="en-US" sz="3600" b="1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80% 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of </a:t>
            </a:r>
            <a:r>
              <a:rPr lang="en-US" alt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tick bites happen 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on </a:t>
            </a:r>
            <a:r>
              <a:rPr lang="en-US" alt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home lawns </a:t>
            </a: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or </a:t>
            </a:r>
            <a:r>
              <a:rPr lang="en-US" alt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landscapes.</a:t>
            </a:r>
          </a:p>
          <a:p>
            <a:pPr marL="0" indent="0" algn="ctr"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95% in same Postal Code.</a:t>
            </a:r>
          </a:p>
          <a:p>
            <a:pPr marL="0" indent="0" algn="ctr">
              <a:buNone/>
            </a:pPr>
            <a:r>
              <a:rPr lang="en-US" sz="14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(Dr. </a:t>
            </a:r>
            <a:r>
              <a:rPr lang="en-US" sz="1400" dirty="0" smtClean="0"/>
              <a:t>Kirby Stafford, Connecticut </a:t>
            </a:r>
            <a:r>
              <a:rPr lang="en-US" sz="1400" dirty="0"/>
              <a:t>Agricultural Experiment </a:t>
            </a:r>
            <a:r>
              <a:rPr lang="en-US" sz="1400" dirty="0" smtClean="0"/>
              <a:t>Station, Oct.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8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effectLst/>
              </a:rPr>
              <a:t>Got Ticks?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9" y="1143000"/>
            <a:ext cx="9197958" cy="5715000"/>
          </a:xfrm>
        </p:spPr>
      </p:pic>
    </p:spTree>
    <p:extLst>
      <p:ext uri="{BB962C8B-B14F-4D97-AF65-F5344CB8AC3E}">
        <p14:creationId xmlns:p14="http://schemas.microsoft.com/office/powerpoint/2010/main" val="7494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Who You </a:t>
            </a:r>
            <a:r>
              <a:rPr lang="en-US" b="1" dirty="0" err="1" smtClean="0">
                <a:solidFill>
                  <a:schemeClr val="tx1"/>
                </a:solidFill>
              </a:rPr>
              <a:t>Gonna</a:t>
            </a:r>
            <a:r>
              <a:rPr lang="en-US" b="1" dirty="0" smtClean="0">
                <a:solidFill>
                  <a:schemeClr val="tx1"/>
                </a:solidFill>
              </a:rPr>
              <a:t> Call?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95983"/>
            <a:ext cx="6400800" cy="5462017"/>
          </a:xfrm>
        </p:spPr>
      </p:pic>
    </p:spTree>
    <p:extLst>
      <p:ext uri="{BB962C8B-B14F-4D97-AF65-F5344CB8AC3E}">
        <p14:creationId xmlns:p14="http://schemas.microsoft.com/office/powerpoint/2010/main" val="21186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/>
              </a:rPr>
              <a:t>Tick Busting</a:t>
            </a:r>
            <a:endParaRPr lang="en-US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Promptly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removing a tick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may reduce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the likelihood of contracting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tick-borne diseases.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It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takes time for ticks to insert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mouthparts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and secrete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attachment cement, which hardens and further anchors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the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tick. The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sooner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you remove it, the easier it is.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After tick removal, disinfect the bite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wound. 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20479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>
                <a:ea typeface="ＭＳ Ｐゴシック" panose="020B0600070205080204" pitchFamily="34" charset="-128"/>
              </a:rPr>
              <a:t>Black-legged tick mouth parts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686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526146"/>
            <a:ext cx="7571232" cy="5331854"/>
          </a:xfrm>
          <a:noFill/>
        </p:spPr>
      </p:pic>
    </p:spTree>
    <p:extLst>
      <p:ext uri="{BB962C8B-B14F-4D97-AF65-F5344CB8AC3E}">
        <p14:creationId xmlns:p14="http://schemas.microsoft.com/office/powerpoint/2010/main" val="21377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algn="ctr"/>
            <a:r>
              <a:rPr lang="en-US" b="1" dirty="0"/>
              <a:t>Correct Removal </a:t>
            </a:r>
          </a:p>
        </p:txBody>
      </p:sp>
      <p:pic>
        <p:nvPicPr>
          <p:cNvPr id="13314" name="Picture 2" descr="C:\Users\phetzler\Desktop\tick remov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" y="1099756"/>
            <a:ext cx="465807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hetzler\Desktop\tick_remov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419600" cy="40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hetzler\Desktop\protickto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47756"/>
            <a:ext cx="3124200" cy="27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“Grasp 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</a:rPr>
              <a:t>tick as close to the skin as </a:t>
            </a:r>
            <a:r>
              <a:rPr lang="en-US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possible…Hmmm”</a:t>
            </a:r>
            <a:endParaRPr lang="en-US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9" y="1143000"/>
            <a:ext cx="9197958" cy="5715000"/>
          </a:xfrm>
        </p:spPr>
      </p:pic>
    </p:spTree>
    <p:extLst>
      <p:ext uri="{BB962C8B-B14F-4D97-AF65-F5344CB8AC3E}">
        <p14:creationId xmlns:p14="http://schemas.microsoft.com/office/powerpoint/2010/main" val="1785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Correct Removal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686799" cy="5029200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Grasp tick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as close to the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skin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as possible and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pull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gently and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slowly.</a:t>
            </a:r>
          </a:p>
          <a:p>
            <a:endParaRPr lang="en-US" sz="2800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Do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not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twist or jerk the tick </a:t>
            </a:r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FFC000"/>
                </a:solidFill>
                <a:latin typeface="Arial" panose="020B0604020202020204" pitchFamily="34" charset="0"/>
              </a:rPr>
              <a:t>CDC</a:t>
            </a:r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</a:rPr>
              <a:t>)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. </a:t>
            </a:r>
            <a:r>
              <a:rPr lang="en-US" sz="2800" u="sng" dirty="0" smtClean="0">
                <a:solidFill>
                  <a:srgbClr val="FFC000"/>
                </a:solidFill>
                <a:latin typeface="Arial" panose="020B0604020202020204" pitchFamily="34" charset="0"/>
              </a:rPr>
              <a:t>Do </a:t>
            </a:r>
            <a:r>
              <a:rPr lang="en-US" sz="2800" u="sng" dirty="0">
                <a:solidFill>
                  <a:srgbClr val="FFC000"/>
                </a:solidFill>
                <a:latin typeface="Arial" panose="020B0604020202020204" pitchFamily="34" charset="0"/>
              </a:rPr>
              <a:t>not squeeze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 the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body,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</a:rPr>
              <a:t>as this may cause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regurgitation, which increases the chance of disease transmission.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650"/>
            <a:ext cx="6347714" cy="1320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effectLst/>
              </a:rPr>
              <a:t>Deer Tick, </a:t>
            </a:r>
            <a:r>
              <a:rPr lang="en-US" dirty="0" err="1" smtClean="0">
                <a:solidFill>
                  <a:srgbClr val="00B0F0"/>
                </a:solidFill>
                <a:effectLst/>
              </a:rPr>
              <a:t>a.k.a</a:t>
            </a:r>
            <a:r>
              <a:rPr lang="en-US" dirty="0" smtClean="0">
                <a:solidFill>
                  <a:srgbClr val="00B0F0"/>
                </a:solidFill>
                <a:effectLst/>
              </a:rPr>
              <a:t> Blacklegged Tick or </a:t>
            </a:r>
            <a:r>
              <a:rPr lang="en-US" i="1" dirty="0" err="1" smtClean="0">
                <a:solidFill>
                  <a:srgbClr val="00B0F0"/>
                </a:solidFill>
                <a:effectLst/>
              </a:rPr>
              <a:t>Ixodes</a:t>
            </a:r>
            <a:r>
              <a:rPr lang="en-US" i="1" dirty="0" smtClean="0">
                <a:solidFill>
                  <a:srgbClr val="00B0F0"/>
                </a:solidFill>
                <a:effectLst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effectLst/>
              </a:rPr>
              <a:t>scapularis</a:t>
            </a:r>
            <a:endParaRPr lang="en-US" i="1" dirty="0">
              <a:solidFill>
                <a:srgbClr val="00B0F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8450"/>
            <a:ext cx="4876800" cy="5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1012"/>
            <a:ext cx="8686800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effectLst/>
              </a:rPr>
              <a:t>Where Are Deer Ticks Found?</a:t>
            </a:r>
            <a:br>
              <a:rPr lang="en-US" sz="4000" b="1" dirty="0" smtClean="0">
                <a:solidFill>
                  <a:srgbClr val="00B0F0"/>
                </a:solidFill>
                <a:effectLst/>
              </a:rPr>
            </a:br>
            <a:r>
              <a:rPr lang="en-US" sz="2800" dirty="0" smtClean="0">
                <a:solidFill>
                  <a:srgbClr val="00B0F0"/>
                </a:solidFill>
                <a:effectLst/>
              </a:rPr>
              <a:t>(Not necessarily the obvious answer</a:t>
            </a:r>
            <a:r>
              <a:rPr lang="en-US" sz="3100" b="1" dirty="0" smtClean="0">
                <a:solidFill>
                  <a:srgbClr val="00B0F0"/>
                </a:solidFill>
                <a:effectLst/>
              </a:rPr>
              <a:t>)</a:t>
            </a:r>
            <a:endParaRPr lang="en-US" sz="3100" b="1" dirty="0">
              <a:solidFill>
                <a:srgbClr val="00B0F0"/>
              </a:solidFill>
              <a:effectLst/>
            </a:endParaRPr>
          </a:p>
        </p:txBody>
      </p:sp>
      <p:pic>
        <p:nvPicPr>
          <p:cNvPr id="1026" name="Picture 2" descr="Whitetail do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970" y="1468636"/>
            <a:ext cx="7185818" cy="53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eer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922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Most adult ticks (over 90%) feed on </a:t>
            </a:r>
            <a:r>
              <a:rPr lang="en-US" altLang="en-US" b="1" dirty="0" smtClean="0">
                <a:solidFill>
                  <a:schemeClr val="bg1"/>
                </a:solidFill>
              </a:rPr>
              <a:t>deer at some point in their development.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 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394"/>
            <a:ext cx="6347713" cy="4970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Appetite Suppressant…</a:t>
            </a:r>
            <a:endParaRPr lang="en-US" dirty="0"/>
          </a:p>
        </p:txBody>
      </p:sp>
      <p:pic>
        <p:nvPicPr>
          <p:cNvPr id="9218" name="Picture 2" descr="C:\Users\phetzler\Desktop\deer tick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3" y="1143000"/>
            <a:ext cx="9136906" cy="56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5562600"/>
          </a:xfrm>
        </p:spPr>
        <p:txBody>
          <a:bodyPr>
            <a:normAutofit/>
          </a:bodyPr>
          <a:lstStyle/>
          <a:p>
            <a:pPr algn="ctr"/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7661031" cy="3983963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>
              <a:solidFill>
                <a:srgbClr val="90C226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90C226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90C226"/>
                </a:solidFill>
                <a:ea typeface="+mj-ea"/>
                <a:cs typeface="+mj-cs"/>
              </a:rPr>
              <a:t>But </a:t>
            </a:r>
            <a:r>
              <a:rPr lang="en-US" sz="4400" b="1" dirty="0">
                <a:solidFill>
                  <a:srgbClr val="90C226"/>
                </a:solidFill>
                <a:ea typeface="+mj-ea"/>
                <a:cs typeface="+mj-cs"/>
              </a:rPr>
              <a:t>deer do not transmit the Lyme pathogen—they are just tick farms.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510"/>
            <a:ext cx="8991599" cy="1473200"/>
          </a:xfrm>
        </p:spPr>
        <p:txBody>
          <a:bodyPr/>
          <a:lstStyle/>
          <a:p>
            <a:pPr algn="ctr"/>
            <a:r>
              <a:rPr lang="en-US" dirty="0" smtClean="0"/>
              <a:t>Many other culprits do vector Lyme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4026694" cy="30200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69" y="769581"/>
            <a:ext cx="3810000" cy="306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38" y="3832821"/>
            <a:ext cx="3682262" cy="30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/>
              </a:rPr>
              <a:t>White-Footed Mice are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the </a:t>
            </a:r>
            <a:r>
              <a:rPr lang="en-US" sz="3200" b="1" u="sng" dirty="0" smtClean="0">
                <a:solidFill>
                  <a:schemeClr val="tx1"/>
                </a:solidFill>
                <a:effectLst/>
              </a:rPr>
              <a:t>primary reservoir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of Lyme disease </a:t>
            </a:r>
            <a:r>
              <a:rPr lang="en-US" sz="1600" dirty="0" smtClean="0">
                <a:solidFill>
                  <a:schemeClr val="tx1"/>
                </a:solidFill>
                <a:effectLst/>
              </a:rPr>
              <a:t>(just look for the ear tags…)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" y="1219200"/>
            <a:ext cx="7539628" cy="5654722"/>
          </a:xfrm>
        </p:spPr>
      </p:pic>
    </p:spTree>
    <p:extLst>
      <p:ext uri="{BB962C8B-B14F-4D97-AF65-F5344CB8AC3E}">
        <p14:creationId xmlns:p14="http://schemas.microsoft.com/office/powerpoint/2010/main" val="31000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-2"/>
            <a:ext cx="8711138" cy="59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1027"/>
          <p:cNvSpPr>
            <a:spLocks noChangeArrowheads="1"/>
          </p:cNvSpPr>
          <p:nvPr/>
        </p:nvSpPr>
        <p:spPr bwMode="auto">
          <a:xfrm>
            <a:off x="304800" y="6088063"/>
            <a:ext cx="63193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American </a:t>
            </a:r>
            <a:r>
              <a:rPr lang="en-US" altLang="en-US" sz="2000" b="1" dirty="0" smtClean="0"/>
              <a:t>robin </a:t>
            </a:r>
            <a:r>
              <a:rPr lang="en-US" altLang="en-US" sz="2000" b="1" dirty="0"/>
              <a:t>with </a:t>
            </a:r>
            <a:r>
              <a:rPr lang="en-US" altLang="en-US" sz="2000" b="1" dirty="0" smtClean="0"/>
              <a:t>2 attached deer tick nymphs</a:t>
            </a:r>
            <a:endParaRPr lang="en-US" altLang="en-US" sz="1200" b="1" dirty="0"/>
          </a:p>
        </p:txBody>
      </p:sp>
      <p:sp>
        <p:nvSpPr>
          <p:cNvPr id="62468" name="Text Box 1028"/>
          <p:cNvSpPr txBox="1">
            <a:spLocks noChangeArrowheads="1"/>
          </p:cNvSpPr>
          <p:nvPr/>
        </p:nvSpPr>
        <p:spPr bwMode="auto">
          <a:xfrm>
            <a:off x="7162800" y="6521450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Provided by: CDC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32101" name="AutoShape 1029"/>
          <p:cNvSpPr>
            <a:spLocks noChangeArrowheads="1"/>
          </p:cNvSpPr>
          <p:nvPr/>
        </p:nvSpPr>
        <p:spPr bwMode="auto">
          <a:xfrm rot="-2960886">
            <a:off x="3069431" y="3940969"/>
            <a:ext cx="1509713" cy="485775"/>
          </a:xfrm>
          <a:prstGeom prst="rightArrow">
            <a:avLst>
              <a:gd name="adj1" fmla="val 50000"/>
              <a:gd name="adj2" fmla="val 77696"/>
            </a:avLst>
          </a:prstGeom>
          <a:solidFill>
            <a:srgbClr val="FF0B0B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9039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80" y="150019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The Vectors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73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6962140" cy="6858000"/>
          </a:xfrm>
        </p:spPr>
      </p:pic>
    </p:spTree>
    <p:extLst>
      <p:ext uri="{BB962C8B-B14F-4D97-AF65-F5344CB8AC3E}">
        <p14:creationId xmlns:p14="http://schemas.microsoft.com/office/powerpoint/2010/main" val="654558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7526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AND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1320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effectLst/>
              </a:rPr>
              <a:t>Adult vs. Nymph vs. “Larva” </a:t>
            </a:r>
            <a:r>
              <a:rPr lang="en-US" sz="2400" b="1" dirty="0" smtClean="0">
                <a:solidFill>
                  <a:srgbClr val="00B0F0"/>
                </a:solidFill>
                <a:effectLst/>
              </a:rPr>
              <a:t>(1</a:t>
            </a:r>
            <a:r>
              <a:rPr lang="en-US" sz="2400" b="1" baseline="30000" dirty="0" smtClean="0">
                <a:solidFill>
                  <a:srgbClr val="00B0F0"/>
                </a:solidFill>
                <a:effectLst/>
              </a:rPr>
              <a:t>st</a:t>
            </a:r>
            <a:r>
              <a:rPr lang="en-US" sz="2400" b="1" dirty="0" smtClean="0">
                <a:solidFill>
                  <a:srgbClr val="00B0F0"/>
                </a:solidFill>
                <a:effectLst/>
              </a:rPr>
              <a:t> instar nymph)</a:t>
            </a:r>
            <a:endParaRPr lang="en-US" b="1" dirty="0">
              <a:solidFill>
                <a:srgbClr val="00B0F0"/>
              </a:solidFill>
              <a:effectLst/>
            </a:endParaRPr>
          </a:p>
        </p:txBody>
      </p:sp>
      <p:pic>
        <p:nvPicPr>
          <p:cNvPr id="11266" name="Picture 2" descr="C:\Users\phetzler\Desktop\DeerTickFemale8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7848"/>
            <a:ext cx="4267200" cy="33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hetzler\Desktop\ticknym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469" y="660400"/>
            <a:ext cx="3881347" cy="34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34747"/>
            <a:ext cx="4079780" cy="27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Asian </a:t>
            </a:r>
            <a:r>
              <a:rPr lang="en-US" b="1" dirty="0" err="1" smtClean="0">
                <a:solidFill>
                  <a:schemeClr val="tx1"/>
                </a:solidFill>
              </a:rPr>
              <a:t>Longhorned</a:t>
            </a:r>
            <a:r>
              <a:rPr lang="en-US" b="1" dirty="0" smtClean="0">
                <a:solidFill>
                  <a:schemeClr val="tx1"/>
                </a:solidFill>
              </a:rPr>
              <a:t> (Cattle) Tick                      NJ 2017, NYS July 2018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In its home range, carries numerous human pathogens. </a:t>
            </a:r>
            <a:br>
              <a:rPr lang="en-US" sz="2700" b="1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</a:rPr>
              <a:t>So far, no infected </a:t>
            </a:r>
            <a:r>
              <a:rPr lang="en-US" sz="2700" b="1" dirty="0" err="1" smtClean="0">
                <a:solidFill>
                  <a:schemeClr val="tx1"/>
                </a:solidFill>
              </a:rPr>
              <a:t>Asial</a:t>
            </a:r>
            <a:r>
              <a:rPr lang="en-US" sz="2700" b="1" dirty="0" smtClean="0">
                <a:solidFill>
                  <a:schemeClr val="tx1"/>
                </a:solidFill>
              </a:rPr>
              <a:t> Cattle Ticks found in North America.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77938"/>
            <a:ext cx="8915400" cy="4886325"/>
          </a:xfrm>
        </p:spPr>
      </p:pic>
    </p:spTree>
    <p:extLst>
      <p:ext uri="{BB962C8B-B14F-4D97-AF65-F5344CB8AC3E}">
        <p14:creationId xmlns:p14="http://schemas.microsoft.com/office/powerpoint/2010/main" val="10547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2795587" cy="25146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Asian Cattle Tick, Female Before/After Feeding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15" y="2962993"/>
            <a:ext cx="5822155" cy="388143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7" y="0"/>
            <a:ext cx="66557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2" y="152400"/>
            <a:ext cx="8731598" cy="6553200"/>
          </a:xfrm>
        </p:spPr>
      </p:pic>
    </p:spTree>
    <p:extLst>
      <p:ext uri="{BB962C8B-B14F-4D97-AF65-F5344CB8AC3E}">
        <p14:creationId xmlns:p14="http://schemas.microsoft.com/office/powerpoint/2010/main" val="955825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8229600" cy="2971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effectLst/>
              </a:rPr>
              <a:t/>
            </a:r>
            <a:br>
              <a:rPr lang="en-US" sz="4400" b="1" dirty="0" smtClean="0">
                <a:solidFill>
                  <a:srgbClr val="00B0F0"/>
                </a:solidFill>
                <a:effectLst/>
              </a:rPr>
            </a:br>
            <a:r>
              <a:rPr lang="en-US" sz="4800" b="1" dirty="0" smtClean="0">
                <a:solidFill>
                  <a:srgbClr val="00B0F0"/>
                </a:solidFill>
                <a:effectLst/>
              </a:rPr>
              <a:t>Tick-Borne Illnesses</a:t>
            </a:r>
            <a:endParaRPr lang="en-US" sz="4400" b="1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038600"/>
            <a:ext cx="85344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10"/>
            <a:ext cx="6347713" cy="7514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9067800" cy="6629400"/>
          </a:xfrm>
        </p:spPr>
        <p:txBody>
          <a:bodyPr>
            <a:normAutofit fontScale="92500"/>
          </a:bodyPr>
          <a:lstStyle/>
          <a:p>
            <a:endParaRPr lang="en-US" b="1" u="sng" dirty="0" smtClean="0">
              <a:hlinkClick r:id="rId2"/>
            </a:endParaRPr>
          </a:p>
          <a:p>
            <a:endParaRPr lang="en-US" b="1" u="sng" dirty="0">
              <a:hlinkClick r:id="rId2"/>
            </a:endParaRPr>
          </a:p>
          <a:p>
            <a:r>
              <a:rPr lang="en-US" sz="2400" b="1" u="sng" dirty="0" smtClean="0">
                <a:hlinkClick r:id="rId2"/>
              </a:rPr>
              <a:t>Lyme </a:t>
            </a:r>
            <a:r>
              <a:rPr lang="en-US" sz="2400" b="1" u="sng" dirty="0">
                <a:hlinkClick r:id="rId2"/>
              </a:rPr>
              <a:t>disease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FF00"/>
                </a:solidFill>
              </a:rPr>
              <a:t>Transmitted by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blacklegged, a.k.a. deer ticks </a:t>
            </a:r>
            <a:r>
              <a:rPr lang="en-US" sz="2400" dirty="0"/>
              <a:t>(</a:t>
            </a:r>
            <a:r>
              <a:rPr lang="en-US" sz="2400" i="1" dirty="0" err="1"/>
              <a:t>Ixodes</a:t>
            </a:r>
            <a:r>
              <a:rPr lang="en-US" sz="2400" i="1" dirty="0"/>
              <a:t> </a:t>
            </a:r>
            <a:r>
              <a:rPr lang="en-US" sz="2400" i="1" dirty="0" err="1"/>
              <a:t>scapularis</a:t>
            </a:r>
            <a:r>
              <a:rPr lang="en-US" sz="2400" dirty="0"/>
              <a:t>); </a:t>
            </a:r>
            <a:r>
              <a:rPr lang="en-US" sz="2400" b="1" dirty="0" smtClean="0">
                <a:solidFill>
                  <a:srgbClr val="FFFF00"/>
                </a:solidFill>
              </a:rPr>
              <a:t>Caused </a:t>
            </a:r>
            <a:r>
              <a:rPr lang="en-US" sz="2400" b="1" dirty="0">
                <a:solidFill>
                  <a:srgbClr val="FFFF00"/>
                </a:solidFill>
              </a:rPr>
              <a:t>by </a:t>
            </a:r>
            <a:r>
              <a:rPr lang="en-US" sz="2400" b="1" i="1" u="sng" dirty="0" err="1"/>
              <a:t>Borrelia</a:t>
            </a:r>
            <a:r>
              <a:rPr lang="en-US" sz="2400" b="1" i="1" u="sng" dirty="0"/>
              <a:t> </a:t>
            </a:r>
            <a:r>
              <a:rPr lang="en-US" sz="2400" b="1" i="1" u="sng" dirty="0" err="1"/>
              <a:t>burgdorferi</a:t>
            </a:r>
            <a:r>
              <a:rPr lang="en-US" sz="2400" b="1" dirty="0"/>
              <a:t>, </a:t>
            </a:r>
            <a:r>
              <a:rPr lang="en-US" sz="2400" b="1" i="1" u="sng" dirty="0" err="1"/>
              <a:t>Borrelia</a:t>
            </a:r>
            <a:r>
              <a:rPr lang="en-US" sz="2400" b="1" i="1" u="sng" dirty="0"/>
              <a:t> </a:t>
            </a:r>
            <a:r>
              <a:rPr lang="en-US" sz="2400" b="1" i="1" u="sng" dirty="0" err="1" smtClean="0"/>
              <a:t>mayonii</a:t>
            </a:r>
            <a:r>
              <a:rPr lang="en-US" sz="2400" b="1" dirty="0" smtClean="0"/>
              <a:t>,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i="1" u="sng" dirty="0" err="1"/>
              <a:t>Borrelia</a:t>
            </a:r>
            <a:r>
              <a:rPr lang="en-US" sz="2400" b="1" i="1" u="sng" dirty="0"/>
              <a:t> </a:t>
            </a:r>
            <a:r>
              <a:rPr lang="en-US" sz="2400" b="1" i="1" u="sng" dirty="0" err="1"/>
              <a:t>miyamotoi</a:t>
            </a:r>
            <a:r>
              <a:rPr lang="en-US" sz="2400" b="1" i="1" u="sng" dirty="0"/>
              <a:t>.</a:t>
            </a:r>
            <a:endParaRPr lang="en-US" sz="2400" dirty="0"/>
          </a:p>
          <a:p>
            <a:r>
              <a:rPr lang="en-US" sz="2400" b="1" u="sng" dirty="0" err="1">
                <a:hlinkClick r:id="rId3"/>
              </a:rPr>
              <a:t>Anaplasmosis</a:t>
            </a:r>
            <a:r>
              <a:rPr lang="en-US" sz="2400" dirty="0"/>
              <a:t>: Transmitted by blacklegged ticks. </a:t>
            </a:r>
          </a:p>
          <a:p>
            <a:r>
              <a:rPr lang="en-US" sz="2400" b="1" u="sng" dirty="0" err="1">
                <a:hlinkClick r:id="rId4"/>
              </a:rPr>
              <a:t>Babesiosis</a:t>
            </a:r>
            <a:r>
              <a:rPr lang="en-US" sz="2400" b="1" dirty="0" smtClean="0"/>
              <a:t>: M</a:t>
            </a:r>
            <a:r>
              <a:rPr lang="en-US" sz="2400" dirty="0" smtClean="0"/>
              <a:t>icroscopic </a:t>
            </a:r>
            <a:r>
              <a:rPr lang="en-US" sz="2400" dirty="0"/>
              <a:t>parasite, </a:t>
            </a:r>
            <a:r>
              <a:rPr lang="en-US" sz="2400" i="1" dirty="0" err="1"/>
              <a:t>Babesia</a:t>
            </a:r>
            <a:r>
              <a:rPr lang="en-US" sz="2400" i="1" dirty="0"/>
              <a:t> </a:t>
            </a:r>
            <a:r>
              <a:rPr lang="en-US" sz="2400" i="1" dirty="0" err="1" smtClean="0"/>
              <a:t>microti</a:t>
            </a:r>
            <a:r>
              <a:rPr lang="en-US" sz="2400" i="1" dirty="0" smtClean="0"/>
              <a:t>,</a:t>
            </a:r>
            <a:r>
              <a:rPr lang="en-US" sz="2400" dirty="0" smtClean="0"/>
              <a:t> infects </a:t>
            </a:r>
            <a:r>
              <a:rPr lang="en-US" sz="2400" dirty="0"/>
              <a:t>red blood cells. Transmitted by blacklegged ticks</a:t>
            </a:r>
            <a:r>
              <a:rPr lang="en-US" sz="2400" dirty="0" smtClean="0"/>
              <a:t>. Common in NNY. </a:t>
            </a:r>
            <a:r>
              <a:rPr lang="en-US" sz="1300" b="1" dirty="0" smtClean="0">
                <a:solidFill>
                  <a:schemeClr val="bg1"/>
                </a:solidFill>
              </a:rPr>
              <a:t>(NYSDOH, 2014)</a:t>
            </a:r>
            <a:endParaRPr lang="en-US" sz="1300" b="1" dirty="0">
              <a:solidFill>
                <a:schemeClr val="bg1"/>
              </a:solidFill>
            </a:endParaRPr>
          </a:p>
          <a:p>
            <a:r>
              <a:rPr lang="en-US" sz="2400" b="1" u="sng" dirty="0" err="1">
                <a:hlinkClick r:id="rId5"/>
              </a:rPr>
              <a:t>Ehrlichiosis</a:t>
            </a:r>
            <a:r>
              <a:rPr lang="en-US" sz="2400" b="1" dirty="0"/>
              <a:t>: </a:t>
            </a:r>
            <a:r>
              <a:rPr lang="en-US" sz="2400" dirty="0"/>
              <a:t>Transmitted by lone star ticks (</a:t>
            </a:r>
            <a:r>
              <a:rPr lang="en-US" sz="2400" i="1" dirty="0" err="1"/>
              <a:t>Ambylomma</a:t>
            </a:r>
            <a:r>
              <a:rPr lang="en-US" sz="2400" i="1" dirty="0"/>
              <a:t> </a:t>
            </a:r>
            <a:r>
              <a:rPr lang="en-US" sz="2400" i="1" dirty="0" err="1"/>
              <a:t>americanum</a:t>
            </a:r>
            <a:r>
              <a:rPr lang="en-US" sz="2400" dirty="0"/>
              <a:t>).</a:t>
            </a:r>
          </a:p>
          <a:p>
            <a:r>
              <a:rPr lang="en-US" sz="2400" b="1" u="sng" dirty="0"/>
              <a:t>Heartland virus</a:t>
            </a:r>
            <a:r>
              <a:rPr lang="en-US" sz="2400" dirty="0"/>
              <a:t>: Possibly transmitted by lone </a:t>
            </a:r>
            <a:r>
              <a:rPr lang="en-US" sz="2400" dirty="0" smtClean="0"/>
              <a:t>star </a:t>
            </a:r>
            <a:r>
              <a:rPr lang="en-US" sz="2400" dirty="0"/>
              <a:t>ticks.</a:t>
            </a:r>
          </a:p>
          <a:p>
            <a:r>
              <a:rPr lang="en-US" sz="2400" b="1" u="sng" dirty="0" err="1">
                <a:hlinkClick r:id="rId6"/>
              </a:rPr>
              <a:t>Powassan</a:t>
            </a:r>
            <a:r>
              <a:rPr lang="en-US" sz="2400" b="1" u="sng" dirty="0">
                <a:hlinkClick r:id="rId6"/>
              </a:rPr>
              <a:t> disease</a:t>
            </a:r>
            <a:r>
              <a:rPr lang="en-US" sz="2400" dirty="0"/>
              <a:t>: Transmitted by blacklegged ticks and the groundhog tick (</a:t>
            </a:r>
            <a:r>
              <a:rPr lang="en-US" sz="2400" i="1" dirty="0" err="1"/>
              <a:t>Ixodes</a:t>
            </a:r>
            <a:r>
              <a:rPr lang="en-US" sz="2400" i="1" dirty="0"/>
              <a:t> </a:t>
            </a:r>
            <a:r>
              <a:rPr lang="en-US" sz="2400" i="1" dirty="0" err="1"/>
              <a:t>cookei</a:t>
            </a:r>
            <a:r>
              <a:rPr lang="en-US" sz="2400" dirty="0" smtClean="0"/>
              <a:t>). 50% Mortality rate.</a:t>
            </a:r>
            <a:endParaRPr lang="en-US" sz="2400" dirty="0"/>
          </a:p>
          <a:p>
            <a:r>
              <a:rPr lang="en-US" sz="2400" b="1" u="sng" dirty="0">
                <a:hlinkClick r:id="rId7"/>
              </a:rPr>
              <a:t>Tularemia</a:t>
            </a:r>
            <a:r>
              <a:rPr lang="en-US" sz="2400" dirty="0"/>
              <a:t> Transmitted by dog ticks (</a:t>
            </a:r>
            <a:r>
              <a:rPr lang="en-US" sz="2400" i="1" dirty="0" err="1"/>
              <a:t>Dermacentor</a:t>
            </a:r>
            <a:r>
              <a:rPr lang="en-US" sz="2400" i="1" dirty="0"/>
              <a:t> </a:t>
            </a:r>
            <a:r>
              <a:rPr lang="en-US" sz="2400" i="1" dirty="0" err="1"/>
              <a:t>variabilis</a:t>
            </a:r>
            <a:r>
              <a:rPr lang="en-US" sz="2400" dirty="0"/>
              <a:t>), wood ticks (</a:t>
            </a:r>
            <a:r>
              <a:rPr lang="en-US" sz="2400" i="1" dirty="0" err="1"/>
              <a:t>Dermacentor</a:t>
            </a:r>
            <a:r>
              <a:rPr lang="en-US" sz="2400" i="1" dirty="0"/>
              <a:t> </a:t>
            </a:r>
            <a:r>
              <a:rPr lang="en-US" sz="2400" i="1" dirty="0" err="1"/>
              <a:t>andersoni</a:t>
            </a:r>
            <a:r>
              <a:rPr lang="en-US" sz="2400" dirty="0"/>
              <a:t>), and lone star ticks.</a:t>
            </a:r>
          </a:p>
          <a:p>
            <a:r>
              <a:rPr lang="en-US" sz="2400" b="1" u="sng" dirty="0"/>
              <a:t>Alpha-Gal Allergy</a:t>
            </a:r>
            <a:r>
              <a:rPr lang="en-US" sz="2400" dirty="0"/>
              <a:t>: Transmitted by lone star ticks.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pPr algn="ctr"/>
            <a:r>
              <a:rPr lang="en-US" i="1" dirty="0" err="1">
                <a:solidFill>
                  <a:schemeClr val="tx1"/>
                </a:solidFill>
                <a:effectLst/>
              </a:rPr>
              <a:t>Borrelia</a:t>
            </a:r>
            <a:r>
              <a:rPr lang="en-US" i="1" dirty="0">
                <a:solidFill>
                  <a:schemeClr val="tx1"/>
                </a:solidFill>
                <a:effectLst/>
              </a:rPr>
              <a:t> burgdorferi</a:t>
            </a:r>
            <a:r>
              <a:rPr 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sz="2800" dirty="0" smtClean="0">
                <a:effectLst/>
              </a:rPr>
              <a:t>spirochete bacterium</a:t>
            </a:r>
            <a:endParaRPr lang="en-US" sz="2800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" y="1295400"/>
            <a:ext cx="4872554" cy="5562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009" y="1454624"/>
            <a:ext cx="4038600" cy="5181599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1975, Lyme, CT gave rise to the name Lyme disease.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5,300-year-old mummy of </a:t>
            </a:r>
            <a:r>
              <a:rPr lang="en-US" sz="2400" b="1" dirty="0" err="1" smtClean="0"/>
              <a:t>Ötzi</a:t>
            </a:r>
            <a:r>
              <a:rPr lang="en-US" sz="2400" b="1" dirty="0" smtClean="0"/>
              <a:t> </a:t>
            </a:r>
            <a:r>
              <a:rPr lang="en-US" sz="2400" b="1" dirty="0"/>
              <a:t>the </a:t>
            </a:r>
            <a:r>
              <a:rPr lang="en-US" sz="2400" b="1" dirty="0" smtClean="0"/>
              <a:t>Iceman contains Lyme DNA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94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1519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And now, meet 2 newcomers which cause illness similar to/same as Lyme: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86" y="2514600"/>
            <a:ext cx="6347714" cy="3880773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Borrelia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miyamotoi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(2013)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Borrelia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mayonii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  <a:r>
              <a:rPr lang="en-US" sz="2800" dirty="0" smtClean="0">
                <a:solidFill>
                  <a:schemeClr val="bg1"/>
                </a:solidFill>
              </a:rPr>
              <a:t>(2016)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52567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0433"/>
            <a:ext cx="8458200" cy="533573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CDC reports there are about 300,000 “confirmed” new Lyme cases each year in the US. </a:t>
            </a:r>
            <a:r>
              <a:rPr lang="en-US" sz="3600" b="1" dirty="0" smtClean="0">
                <a:solidFill>
                  <a:schemeClr val="bg1"/>
                </a:solidFill>
              </a:rPr>
              <a:t>This may be 1-10% of the actual number of infections.</a:t>
            </a: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tx1"/>
                </a:solidFill>
              </a:rPr>
              <a:t>The number of other tick-borne illnesses is not well tracked.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8200" y="1600200"/>
            <a:ext cx="228600" cy="4525963"/>
          </a:xfrm>
        </p:spPr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362200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TRANSMISSION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6347713" cy="6096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1129" cy="6858000"/>
          </a:xfrm>
        </p:spPr>
      </p:pic>
      <p:sp>
        <p:nvSpPr>
          <p:cNvPr id="3" name="TextBox 2"/>
          <p:cNvSpPr txBox="1"/>
          <p:nvPr/>
        </p:nvSpPr>
        <p:spPr>
          <a:xfrm>
            <a:off x="6400800" y="5943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Oops…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phetzler\Desktop\deer_tick_stages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1676400"/>
            <a:ext cx="922877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/>
              </a:rPr>
              <a:t>Lyme </a:t>
            </a:r>
            <a:r>
              <a:rPr lang="en-US" sz="4400" b="1" dirty="0" smtClean="0">
                <a:solidFill>
                  <a:schemeClr val="tx1"/>
                </a:solidFill>
                <a:effectLst/>
              </a:rPr>
              <a:t>Transmission</a:t>
            </a:r>
            <a:endParaRPr lang="en-US" sz="4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4880212" cy="298532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212" y="1219200"/>
            <a:ext cx="4267200" cy="5181600"/>
          </a:xfrm>
        </p:spPr>
        <p:txBody>
          <a:bodyPr/>
          <a:lstStyle/>
          <a:p>
            <a:r>
              <a:rPr lang="en-US" sz="2400" dirty="0" smtClean="0"/>
              <a:t>Blacklegged tick,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C000"/>
                </a:solidFill>
              </a:rPr>
              <a:t>definitely</a:t>
            </a:r>
          </a:p>
          <a:p>
            <a:endParaRPr lang="en-US" dirty="0"/>
          </a:p>
          <a:p>
            <a:r>
              <a:rPr lang="en-US" sz="2400" dirty="0" smtClean="0"/>
              <a:t>Insect bites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C000"/>
                </a:solidFill>
              </a:rPr>
              <a:t>rarely</a:t>
            </a:r>
          </a:p>
          <a:p>
            <a:endParaRPr lang="en-US" dirty="0"/>
          </a:p>
          <a:p>
            <a:r>
              <a:rPr lang="en-US" sz="2400" dirty="0" smtClean="0"/>
              <a:t>Sexually transmitted</a:t>
            </a:r>
            <a:r>
              <a:rPr lang="en-US" dirty="0" smtClean="0"/>
              <a:t>, </a:t>
            </a:r>
            <a:r>
              <a:rPr lang="en-US" dirty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ossibly </a:t>
            </a:r>
            <a:r>
              <a:rPr lang="en-US" sz="1800" dirty="0" smtClean="0">
                <a:solidFill>
                  <a:srgbClr val="00B0F0"/>
                </a:solidFill>
              </a:rPr>
              <a:t>(Journal of Investigative Medicine, 01/14)</a:t>
            </a:r>
          </a:p>
          <a:p>
            <a:endParaRPr lang="en-US" sz="1800" dirty="0">
              <a:solidFill>
                <a:srgbClr val="FFC000"/>
              </a:solidFill>
            </a:endParaRPr>
          </a:p>
          <a:p>
            <a:r>
              <a:rPr lang="en-US" sz="2400" dirty="0" smtClean="0"/>
              <a:t>Congenital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C000"/>
                </a:solidFill>
              </a:rPr>
              <a:t>highly unlikely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</a:rPr>
              <a:t>Lyme Transmission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610600" cy="54864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NNY, about 60% of adult deer ticks carry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burgdorferi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(Dr. Stephen M. Rich, </a:t>
            </a:r>
            <a:r>
              <a:rPr lang="en-US" sz="1400" b="1" dirty="0" err="1" smtClean="0">
                <a:solidFill>
                  <a:schemeClr val="bg1"/>
                </a:solidFill>
              </a:rPr>
              <a:t>Umass</a:t>
            </a:r>
            <a:r>
              <a:rPr lang="en-US" sz="1400" b="1" dirty="0" smtClean="0">
                <a:solidFill>
                  <a:schemeClr val="bg1"/>
                </a:solidFill>
              </a:rPr>
              <a:t> Amherst, May 2019)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longer a tick feeds, the greater the infection risk—less than 24 hrs. is “low risk,” but after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infection may occur </a:t>
            </a:r>
            <a:r>
              <a:rPr lang="en-US" sz="1400" b="1" dirty="0" smtClean="0">
                <a:solidFill>
                  <a:schemeClr val="bg1"/>
                </a:solidFill>
              </a:rPr>
              <a:t>(Stafford, 2016)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tick-borne diseases can be transmitted in just a few minutes! </a:t>
            </a:r>
            <a:r>
              <a:rPr lang="en-US" sz="1400" b="1" dirty="0" smtClean="0">
                <a:solidFill>
                  <a:schemeClr val="bg1"/>
                </a:solidFill>
              </a:rPr>
              <a:t>(Stafford, </a:t>
            </a:r>
            <a:r>
              <a:rPr lang="en-US" sz="1400" b="1" dirty="0" err="1" smtClean="0">
                <a:solidFill>
                  <a:schemeClr val="bg1"/>
                </a:solidFill>
              </a:rPr>
              <a:t>Zubcevik</a:t>
            </a:r>
            <a:r>
              <a:rPr lang="en-US" sz="1400" b="1" dirty="0" smtClean="0">
                <a:solidFill>
                  <a:schemeClr val="bg1"/>
                </a:solidFill>
              </a:rPr>
              <a:t>, 2016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4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Nymph stage is more likely to infect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Infected females may lay eggs infected with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burgdorferi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definitely can lay eggs 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infected with 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miyamotoi</a:t>
            </a:r>
            <a:r>
              <a:rPr lang="en-U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(Stafford, 2016)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153399" cy="1625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How Attractive </a:t>
            </a:r>
            <a:r>
              <a:rPr lang="en-US" sz="4400" b="1" dirty="0"/>
              <a:t>A</a:t>
            </a:r>
            <a:r>
              <a:rPr lang="en-US" sz="4400" b="1" dirty="0" smtClean="0"/>
              <a:t>re </a:t>
            </a:r>
            <a:r>
              <a:rPr lang="en-US" sz="4400" b="1" dirty="0"/>
              <a:t>Y</a:t>
            </a:r>
            <a:r>
              <a:rPr lang="en-US" sz="4400" b="1" dirty="0" smtClean="0"/>
              <a:t>ou?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0866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There is evidence that individuals vary a lot in terms of attracting ticks. It is not yet known why.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Just because you do not see many ticks on you does not mean ticks should be discounted.</a:t>
            </a:r>
          </a:p>
        </p:txBody>
      </p:sp>
    </p:spTree>
    <p:extLst>
      <p:ext uri="{BB962C8B-B14F-4D97-AF65-F5344CB8AC3E}">
        <p14:creationId xmlns:p14="http://schemas.microsoft.com/office/powerpoint/2010/main" val="25430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/>
              <a:t>SYMPTOMS</a:t>
            </a:r>
            <a:endParaRPr lang="en-US" sz="7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2" y="2133601"/>
            <a:ext cx="6873608" cy="4567462"/>
          </a:xfrm>
        </p:spPr>
      </p:pic>
    </p:spTree>
    <p:extLst>
      <p:ext uri="{BB962C8B-B14F-4D97-AF65-F5344CB8AC3E}">
        <p14:creationId xmlns:p14="http://schemas.microsoft.com/office/powerpoint/2010/main" val="37927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2607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chemeClr val="bg1"/>
                </a:solidFill>
                <a:effectLst/>
              </a:rPr>
              <a:t>Erythema </a:t>
            </a:r>
            <a:r>
              <a:rPr lang="en-US" sz="3100" b="1" dirty="0" err="1" smtClean="0">
                <a:solidFill>
                  <a:schemeClr val="bg1"/>
                </a:solidFill>
                <a:effectLst/>
              </a:rPr>
              <a:t>Migrans</a:t>
            </a:r>
            <a:r>
              <a:rPr lang="en-US" sz="31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/>
              </a:rPr>
              <a:t>(Expanding “bull’s-eye </a:t>
            </a: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en-US" sz="2000" b="1" dirty="0" smtClean="0">
                <a:solidFill>
                  <a:schemeClr val="bg1"/>
                </a:solidFill>
                <a:effectLst/>
              </a:rPr>
              <a:t>ash”) </a:t>
            </a:r>
            <a:r>
              <a:rPr lang="en-US" sz="2400" b="1" dirty="0" smtClean="0">
                <a:solidFill>
                  <a:schemeClr val="bg1"/>
                </a:solidFill>
                <a:effectLst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/>
              </a:rPr>
            </a:br>
            <a:r>
              <a:rPr lang="en-US" sz="2800" b="1" u="sng" dirty="0" smtClean="0">
                <a:solidFill>
                  <a:schemeClr val="tx1"/>
                </a:solidFill>
              </a:rPr>
              <a:t>Only about 20% of Lyme cases get this rash! </a:t>
            </a:r>
            <a:r>
              <a:rPr lang="en-US" sz="2200" b="1" u="sng" dirty="0" smtClean="0">
                <a:solidFill>
                  <a:schemeClr val="tx1"/>
                </a:solidFill>
              </a:rPr>
              <a:t/>
            </a:r>
            <a:br>
              <a:rPr lang="en-US" sz="2200" b="1" u="sng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(Smith et al, Annals of Internal Medicine, 2002 136:142-148; </a:t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also Dr</a:t>
            </a:r>
            <a:r>
              <a:rPr lang="en-US" sz="1400" b="1" dirty="0">
                <a:solidFill>
                  <a:schemeClr val="bg1"/>
                </a:solidFill>
              </a:rPr>
              <a:t>. </a:t>
            </a:r>
            <a:r>
              <a:rPr lang="en-US" sz="1400" b="1" dirty="0" err="1">
                <a:solidFill>
                  <a:schemeClr val="bg1"/>
                </a:solidFill>
              </a:rPr>
              <a:t>Nenevah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Zubcevik</a:t>
            </a:r>
            <a:r>
              <a:rPr lang="en-US" sz="1400" b="1" dirty="0">
                <a:solidFill>
                  <a:schemeClr val="bg1"/>
                </a:solidFill>
              </a:rPr>
              <a:t>, Lyme </a:t>
            </a:r>
            <a:r>
              <a:rPr lang="en-US" sz="1400" b="1" dirty="0" smtClean="0">
                <a:solidFill>
                  <a:schemeClr val="bg1"/>
                </a:solidFill>
              </a:rPr>
              <a:t>Specialist, </a:t>
            </a:r>
            <a:r>
              <a:rPr lang="en-US" sz="1400" b="1" dirty="0">
                <a:solidFill>
                  <a:schemeClr val="bg1"/>
                </a:solidFill>
              </a:rPr>
              <a:t>Harvard Med </a:t>
            </a:r>
            <a:r>
              <a:rPr lang="en-US" sz="1400" b="1" dirty="0" smtClean="0">
                <a:solidFill>
                  <a:schemeClr val="bg1"/>
                </a:solidFill>
              </a:rPr>
              <a:t>School, 2016 lecture) </a:t>
            </a:r>
            <a:endParaRPr lang="en-US" sz="22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2290" name="Picture 2" descr="C:\Users\phetzler\Desktop\ras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02607"/>
            <a:ext cx="8686800" cy="536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010401" cy="1320800"/>
          </a:xfrm>
        </p:spPr>
        <p:txBody>
          <a:bodyPr/>
          <a:lstStyle/>
          <a:p>
            <a:r>
              <a:rPr lang="en-US" dirty="0"/>
              <a:t>A lot of variation in appearance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035045" cy="4495800"/>
          </a:xfrm>
        </p:spPr>
      </p:pic>
    </p:spTree>
    <p:extLst>
      <p:ext uri="{BB962C8B-B14F-4D97-AF65-F5344CB8AC3E}">
        <p14:creationId xmlns:p14="http://schemas.microsoft.com/office/powerpoint/2010/main" val="25693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8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effectLst/>
              </a:rPr>
              <a:t>Initial Symptoms Vary WILDLY</a:t>
            </a:r>
            <a:endParaRPr lang="en-US" b="1" u="sng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382000" cy="601980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Joint </a:t>
            </a:r>
            <a:r>
              <a:rPr lang="en-US" sz="2800" b="1" dirty="0">
                <a:solidFill>
                  <a:srgbClr val="FFFF00"/>
                </a:solidFill>
              </a:rPr>
              <a:t>pains, chills, fever, and </a:t>
            </a:r>
            <a:r>
              <a:rPr lang="en-US" sz="2800" b="1" dirty="0" smtClean="0">
                <a:solidFill>
                  <a:srgbClr val="FFFF00"/>
                </a:solidFill>
              </a:rPr>
              <a:t>fatigue </a:t>
            </a:r>
            <a:r>
              <a:rPr lang="en-US" sz="2800" dirty="0" smtClean="0"/>
              <a:t>can be transient, but may recur </a:t>
            </a:r>
            <a:r>
              <a:rPr lang="en-US" sz="2800" dirty="0"/>
              <a:t>as </a:t>
            </a:r>
            <a:r>
              <a:rPr lang="en-US" sz="2800" dirty="0" smtClean="0"/>
              <a:t>the </a:t>
            </a:r>
            <a:r>
              <a:rPr lang="en-US" sz="2800" dirty="0"/>
              <a:t>disease progresses.</a:t>
            </a:r>
            <a:br>
              <a:rPr lang="en-US" sz="28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800" b="1" u="sng" dirty="0" smtClean="0">
                <a:solidFill>
                  <a:srgbClr val="FFFF00"/>
                </a:solidFill>
              </a:rPr>
              <a:t>Debilitating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fatigue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</a:rPr>
              <a:t>stiff</a:t>
            </a:r>
            <a:r>
              <a:rPr lang="en-US" sz="2800" b="1" dirty="0">
                <a:solidFill>
                  <a:srgbClr val="FFFF00"/>
                </a:solidFill>
              </a:rPr>
              <a:t>, aching neck</a:t>
            </a:r>
            <a:r>
              <a:rPr lang="en-US" sz="2800" dirty="0">
                <a:solidFill>
                  <a:srgbClr val="FFFF00"/>
                </a:solidFill>
              </a:rPr>
              <a:t>, </a:t>
            </a:r>
            <a:r>
              <a:rPr lang="en-US" sz="2800" b="1" dirty="0" smtClean="0">
                <a:solidFill>
                  <a:srgbClr val="FFFF00"/>
                </a:solidFill>
              </a:rPr>
              <a:t>tingling </a:t>
            </a:r>
            <a:r>
              <a:rPr lang="en-US" sz="2800" b="1" dirty="0">
                <a:solidFill>
                  <a:srgbClr val="FFFF00"/>
                </a:solidFill>
              </a:rPr>
              <a:t>or </a:t>
            </a:r>
            <a:r>
              <a:rPr lang="en-US" sz="2800" b="1" dirty="0" smtClean="0">
                <a:solidFill>
                  <a:srgbClr val="FFFF00"/>
                </a:solidFill>
              </a:rPr>
              <a:t>numb extremities, </a:t>
            </a:r>
            <a:r>
              <a:rPr lang="en-US" sz="2800" dirty="0" smtClean="0"/>
              <a:t>facial </a:t>
            </a:r>
            <a:r>
              <a:rPr lang="en-US" sz="2800" dirty="0"/>
              <a:t>palsy (paralysis) </a:t>
            </a:r>
            <a:r>
              <a:rPr lang="en-US" sz="2800" dirty="0" smtClean="0"/>
              <a:t>may </a:t>
            </a:r>
            <a:r>
              <a:rPr lang="en-US" sz="2800" dirty="0"/>
              <a:t>occur.</a:t>
            </a:r>
            <a:br>
              <a:rPr lang="en-US" sz="28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800" b="1" dirty="0" smtClean="0">
                <a:solidFill>
                  <a:srgbClr val="FFFF00"/>
                </a:solidFill>
              </a:rPr>
              <a:t>Cardiac </a:t>
            </a:r>
            <a:r>
              <a:rPr lang="en-US" sz="2800" b="1" dirty="0">
                <a:solidFill>
                  <a:srgbClr val="FFFF00"/>
                </a:solidFill>
              </a:rPr>
              <a:t>issues, confusion, </a:t>
            </a:r>
            <a:r>
              <a:rPr lang="en-US" sz="2800" b="1" dirty="0" smtClean="0">
                <a:solidFill>
                  <a:srgbClr val="FFFF00"/>
                </a:solidFill>
              </a:rPr>
              <a:t>short-term </a:t>
            </a:r>
            <a:r>
              <a:rPr lang="en-US" sz="2800" b="1" dirty="0">
                <a:solidFill>
                  <a:srgbClr val="FFFF00"/>
                </a:solidFill>
              </a:rPr>
              <a:t>memory loss, inability to concentrate, </a:t>
            </a:r>
            <a:r>
              <a:rPr lang="en-US" sz="2800" b="1" dirty="0" smtClean="0">
                <a:solidFill>
                  <a:srgbClr val="FFFF00"/>
                </a:solidFill>
              </a:rPr>
              <a:t>severe headache, arthritis/ joint swelling, </a:t>
            </a:r>
            <a:r>
              <a:rPr lang="en-US" sz="2800" b="1" dirty="0">
                <a:solidFill>
                  <a:srgbClr val="FFFF00"/>
                </a:solidFill>
              </a:rPr>
              <a:t>dizziness, mental </a:t>
            </a:r>
            <a:r>
              <a:rPr lang="en-US" sz="2800" b="1" dirty="0" smtClean="0">
                <a:solidFill>
                  <a:srgbClr val="FFFF00"/>
                </a:solidFill>
              </a:rPr>
              <a:t>"fog“ </a:t>
            </a:r>
            <a:r>
              <a:rPr lang="en-US" sz="2800" b="1" u="sng" dirty="0" smtClean="0">
                <a:solidFill>
                  <a:schemeClr val="tx1"/>
                </a:solidFill>
              </a:rPr>
              <a:t>CAN OCCUR RIGHT AWAY</a:t>
            </a:r>
            <a:r>
              <a:rPr lang="en-US" sz="2800" b="1" dirty="0" smtClean="0">
                <a:solidFill>
                  <a:srgbClr val="FFFF00"/>
                </a:solidFill>
              </a:rPr>
              <a:t>, or may present weeks</a:t>
            </a:r>
            <a:r>
              <a:rPr lang="en-US" sz="2800" b="1" dirty="0">
                <a:solidFill>
                  <a:srgbClr val="FFFF00"/>
                </a:solidFill>
              </a:rPr>
              <a:t>, months or even years after a tick </a:t>
            </a:r>
            <a:r>
              <a:rPr lang="en-US" sz="2800" b="1" dirty="0" smtClean="0">
                <a:solidFill>
                  <a:srgbClr val="FFFF00"/>
                </a:solidFill>
              </a:rPr>
              <a:t>bite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  <a:r>
              <a:rPr lang="en-US" sz="2800" dirty="0" smtClean="0"/>
              <a:t>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8433"/>
            <a:ext cx="8153401" cy="1320800"/>
          </a:xfrm>
        </p:spPr>
        <p:txBody>
          <a:bodyPr>
            <a:normAutofit/>
          </a:bodyPr>
          <a:lstStyle/>
          <a:p>
            <a:r>
              <a:rPr lang="en-US" altLang="en-US" sz="4800" b="1" dirty="0" smtClean="0">
                <a:ea typeface="ＭＳ Ｐゴシック" panose="020B0600070205080204" pitchFamily="34" charset="-128"/>
              </a:rPr>
              <a:t>Late Persistent Infection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17626"/>
            <a:ext cx="8458200" cy="5130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Untreated or inadequately treated patients may develop severe and chronic symptoms affecting the brain, nerves, eyes, joints and heart. </a:t>
            </a:r>
          </a:p>
          <a:p>
            <a:pPr marL="0" indent="0">
              <a:buNone/>
            </a:pPr>
            <a:endParaRPr lang="en-US" altLang="en-US" sz="2800" dirty="0" smtClean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About 10-20% of people not treated with antibiotics will develop chronic arthritis.</a:t>
            </a:r>
          </a:p>
          <a:p>
            <a:pPr marL="0" indent="0">
              <a:buNone/>
            </a:pPr>
            <a:endParaRPr lang="en-US" altLang="en-US" sz="2800" dirty="0" smtClean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Problems </a:t>
            </a:r>
            <a:r>
              <a:rPr lang="en-US" altLang="en-US" sz="2800" dirty="0">
                <a:ea typeface="ＭＳ Ｐゴシック" panose="020B0600070205080204" pitchFamily="34" charset="-128"/>
              </a:rPr>
              <a:t>with memory or cognition, fatigue, headache, and sleep disturbances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may persist </a:t>
            </a:r>
            <a:r>
              <a:rPr lang="en-US" altLang="en-US" sz="2800" dirty="0">
                <a:ea typeface="ＭＳ Ｐゴシック" panose="020B0600070205080204" pitchFamily="34" charset="-128"/>
              </a:rPr>
              <a:t>after treatment.</a:t>
            </a:r>
          </a:p>
          <a:p>
            <a:pPr marL="0" indent="0">
              <a:buNone/>
            </a:pP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0990263" y="950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290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0"/>
            <a:ext cx="6652512" cy="1219200"/>
          </a:xfrm>
        </p:spPr>
        <p:txBody>
          <a:bodyPr>
            <a:normAutofit/>
          </a:bodyPr>
          <a:lstStyle/>
          <a:p>
            <a:r>
              <a:rPr lang="en-US" altLang="en-US" sz="4400" b="1" u="sng" dirty="0" smtClean="0">
                <a:ea typeface="ＭＳ Ｐゴシック" panose="020B0600070205080204" pitchFamily="34" charset="-128"/>
              </a:rPr>
              <a:t>NIH-Sponsored Studies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ja-JP" altLang="en-US" sz="3200" dirty="0" smtClean="0"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 smtClean="0">
                <a:ea typeface="ＭＳ Ｐゴシック" panose="020B0600070205080204" pitchFamily="34" charset="-128"/>
              </a:rPr>
              <a:t>Research studies suggest that people who suffer from post-Lyme disease symptoms may be genetically predisposed to develop an autoimmune response that contributes to their symptoms.</a:t>
            </a:r>
            <a:r>
              <a:rPr lang="ja-JP" altLang="en-US" sz="3200" dirty="0" smtClean="0">
                <a:ea typeface="ＭＳ Ｐゴシック" panose="020B0600070205080204" pitchFamily="34" charset="-128"/>
              </a:rPr>
              <a:t>”</a:t>
            </a:r>
            <a:endParaRPr lang="en-US" altLang="ja-JP" sz="32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3200" dirty="0" smtClean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ja-JP" altLang="en-US" sz="3200" dirty="0" smtClean="0"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 smtClean="0">
                <a:ea typeface="ＭＳ Ｐゴシック" panose="020B0600070205080204" pitchFamily="34" charset="-128"/>
              </a:rPr>
              <a:t>Researchers also are trying to find out the best length of time to give antibiotics for the various symptoms of Lyme disease.</a:t>
            </a:r>
            <a:r>
              <a:rPr lang="ja-JP" altLang="en-US" sz="3200" dirty="0" smtClean="0">
                <a:ea typeface="ＭＳ Ｐゴシック" panose="020B0600070205080204" pitchFamily="34" charset="-128"/>
              </a:rPr>
              <a:t>”</a:t>
            </a:r>
            <a:r>
              <a:rPr lang="en-US" altLang="ja-JP" sz="3200" dirty="0" smtClean="0">
                <a:ea typeface="ＭＳ Ｐゴシック" panose="020B0600070205080204" pitchFamily="34" charset="-128"/>
              </a:rPr>
              <a:t> </a:t>
            </a:r>
            <a:endParaRPr lang="en-US" altLang="en-US" sz="3200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9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381999" cy="1905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 dirty="0" smtClean="0">
                <a:ea typeface="ＭＳ Ｐゴシック" panose="020B0600070205080204" pitchFamily="34" charset="-128"/>
              </a:rPr>
              <a:t>Early Diagnosis and Treatment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819400"/>
            <a:ext cx="8839200" cy="3657600"/>
          </a:xfrm>
        </p:spPr>
        <p:txBody>
          <a:bodyPr/>
          <a:lstStyle/>
          <a:p>
            <a:endParaRPr lang="en-US" altLang="en-US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 smtClean="0">
                <a:ea typeface="ＭＳ Ｐゴシック" panose="020B0600070205080204" pitchFamily="34" charset="-128"/>
              </a:rPr>
              <a:t>	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>T</a:t>
            </a:r>
            <a:r>
              <a:rPr lang="en-US" altLang="ja-JP" sz="4800" b="1" dirty="0" smtClean="0">
                <a:ea typeface="ＭＳ Ｐゴシック" panose="020B0600070205080204" pitchFamily="34" charset="-128"/>
              </a:rPr>
              <a:t>he sooner treatment begins, the quicker and more complete your recovery.</a:t>
            </a:r>
            <a:endParaRPr lang="en-US" altLang="en-US" sz="4800" dirty="0" smtClean="0">
              <a:ea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6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easonal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57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09557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861059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WHO IS </a:t>
            </a:r>
            <a:r>
              <a:rPr lang="en-US" sz="4000" b="1" u="sng" dirty="0" smtClean="0"/>
              <a:t>MOST</a:t>
            </a:r>
            <a:r>
              <a:rPr lang="en-US" sz="4000" b="1" dirty="0" smtClean="0"/>
              <a:t> AT RISK </a:t>
            </a:r>
            <a:br>
              <a:rPr lang="en-US" sz="4000" b="1" dirty="0" smtClean="0"/>
            </a:br>
            <a:r>
              <a:rPr lang="en-US" sz="4000" b="1" dirty="0" smtClean="0">
                <a:solidFill>
                  <a:schemeClr val="tx1"/>
                </a:solidFill>
              </a:rPr>
              <a:t>For Delayed Diagnosis/ Misdiagnosis?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6347714" cy="388077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Under 5 Years Old</a:t>
            </a:r>
          </a:p>
          <a:p>
            <a:endParaRPr lang="en-US" sz="4400" dirty="0" smtClean="0"/>
          </a:p>
          <a:p>
            <a:r>
              <a:rPr lang="en-US" sz="4400" dirty="0" smtClean="0"/>
              <a:t>Over 75 Years Old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556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347713" cy="9144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/>
              </a:rPr>
              <a:t>Testing</a:t>
            </a:r>
            <a:endParaRPr lang="en-US" sz="4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25" y="831278"/>
            <a:ext cx="7793175" cy="6026722"/>
          </a:xfrm>
        </p:spPr>
      </p:pic>
    </p:spTree>
    <p:extLst>
      <p:ext uri="{BB962C8B-B14F-4D97-AF65-F5344CB8AC3E}">
        <p14:creationId xmlns:p14="http://schemas.microsoft.com/office/powerpoint/2010/main" val="5805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3820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/>
              </a:rPr>
              <a:t>NOT an exact science!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1"/>
            <a:ext cx="3697709" cy="4114800"/>
          </a:xfrm>
        </p:spPr>
        <p:txBody>
          <a:bodyPr/>
          <a:lstStyle/>
          <a:p>
            <a:endParaRPr lang="en-US" b="1" dirty="0" smtClean="0"/>
          </a:p>
          <a:p>
            <a:r>
              <a:rPr lang="en-US" sz="2400" b="1" dirty="0" smtClean="0"/>
              <a:t>Enzyme-linked </a:t>
            </a:r>
            <a:r>
              <a:rPr lang="en-US" sz="2400" b="1" dirty="0"/>
              <a:t>immunosorbent assay</a:t>
            </a:r>
            <a:r>
              <a:rPr lang="en-US" sz="2400" dirty="0"/>
              <a:t> (</a:t>
            </a:r>
            <a:r>
              <a:rPr lang="en-US" sz="2400" b="1" dirty="0"/>
              <a:t>ELISA</a:t>
            </a:r>
            <a:r>
              <a:rPr lang="en-US" sz="2400" dirty="0" smtClean="0"/>
              <a:t>) </a:t>
            </a:r>
            <a:r>
              <a:rPr lang="en-US" b="1" dirty="0"/>
              <a:t>65% sensitivity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Blot (2-part)</a:t>
            </a:r>
          </a:p>
          <a:p>
            <a:r>
              <a:rPr lang="en-US" sz="2400" dirty="0"/>
              <a:t>Polymerase chain reaction (</a:t>
            </a:r>
            <a:r>
              <a:rPr lang="en-US" sz="2400" dirty="0" smtClean="0"/>
              <a:t>PCR)—TBA 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Tick-Borne Disease </a:t>
            </a:r>
            <a:r>
              <a:rPr lang="en-US" sz="2400" dirty="0" err="1" smtClean="0">
                <a:solidFill>
                  <a:schemeClr val="accent2"/>
                </a:solidFill>
              </a:rPr>
              <a:t>Serochip</a:t>
            </a:r>
            <a:r>
              <a:rPr lang="en-US" sz="2400" dirty="0" smtClean="0">
                <a:solidFill>
                  <a:schemeClr val="accent2"/>
                </a:solidFill>
              </a:rPr>
              <a:t>—TBA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3276600"/>
            <a:ext cx="4953000" cy="3344008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Blot Results: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False-positive: </a:t>
            </a:r>
            <a:r>
              <a:rPr lang="en-US" sz="2400" b="1" dirty="0" smtClean="0">
                <a:solidFill>
                  <a:schemeClr val="bg1"/>
                </a:solidFill>
              </a:rPr>
              <a:t>3%</a:t>
            </a:r>
            <a:endParaRPr lang="en-US" sz="2400" dirty="0" smtClean="0"/>
          </a:p>
          <a:p>
            <a:r>
              <a:rPr lang="en-US" sz="2400" dirty="0" smtClean="0"/>
              <a:t>False-negative: </a:t>
            </a:r>
            <a:r>
              <a:rPr lang="en-US" sz="2800" b="1" dirty="0" smtClean="0">
                <a:solidFill>
                  <a:schemeClr val="bg1"/>
                </a:solidFill>
              </a:rPr>
              <a:t>at least 36% </a:t>
            </a:r>
            <a:r>
              <a:rPr lang="en-US" sz="1400" b="1" dirty="0" smtClean="0">
                <a:solidFill>
                  <a:schemeClr val="bg1"/>
                </a:solidFill>
              </a:rPr>
              <a:t>(Journal of Clinical Infectious Diseases, 07/2008), </a:t>
            </a:r>
            <a:r>
              <a:rPr lang="en-US" sz="2400" b="1" dirty="0" smtClean="0">
                <a:solidFill>
                  <a:schemeClr val="bg1"/>
                </a:solidFill>
              </a:rPr>
              <a:t>but may be &gt;60%  </a:t>
            </a:r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Zubcevik</a:t>
            </a:r>
            <a:r>
              <a:rPr lang="en-US" sz="1400" b="1" dirty="0">
                <a:solidFill>
                  <a:schemeClr val="bg1"/>
                </a:solidFill>
              </a:rPr>
              <a:t>, 2016)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0400"/>
            <a:ext cx="8839200" cy="4110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distinct strains of </a:t>
            </a:r>
            <a:r>
              <a:rPr lang="en-US" sz="2800" i="1" dirty="0" err="1" smtClean="0"/>
              <a:t>Borrelia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burgdorferi</a:t>
            </a:r>
            <a:r>
              <a:rPr lang="en-US" sz="2800" dirty="0" smtClean="0"/>
              <a:t> do not show up on Western Blot test. </a:t>
            </a:r>
            <a:r>
              <a:rPr lang="en-US" sz="1400" b="1" dirty="0" smtClean="0">
                <a:solidFill>
                  <a:schemeClr val="bg1"/>
                </a:solidFill>
              </a:rPr>
              <a:t>(Kirby, </a:t>
            </a:r>
            <a:r>
              <a:rPr lang="en-US" sz="1400" b="1" dirty="0" err="1" smtClean="0">
                <a:solidFill>
                  <a:schemeClr val="bg1"/>
                </a:solidFill>
              </a:rPr>
              <a:t>Zubcevik</a:t>
            </a:r>
            <a:r>
              <a:rPr lang="en-US" sz="1400" b="1" dirty="0" smtClean="0">
                <a:solidFill>
                  <a:schemeClr val="bg1"/>
                </a:solidFill>
              </a:rPr>
              <a:t> 2016)</a:t>
            </a:r>
          </a:p>
          <a:p>
            <a:r>
              <a:rPr lang="en-US" sz="2800" i="1" dirty="0" smtClean="0"/>
              <a:t>B. </a:t>
            </a:r>
            <a:r>
              <a:rPr lang="en-US" sz="2800" i="1" dirty="0" err="1" smtClean="0"/>
              <a:t>miy</a:t>
            </a:r>
            <a:r>
              <a:rPr lang="en-US" sz="2800" i="1" dirty="0" err="1"/>
              <a:t>amotoi</a:t>
            </a:r>
            <a:r>
              <a:rPr lang="en-US" sz="2800" i="1" dirty="0"/>
              <a:t> </a:t>
            </a:r>
            <a:r>
              <a:rPr lang="en-US" sz="2800" dirty="0"/>
              <a:t>and </a:t>
            </a:r>
            <a:r>
              <a:rPr lang="en-US" sz="2800" i="1" dirty="0"/>
              <a:t>B. </a:t>
            </a:r>
            <a:r>
              <a:rPr lang="en-US" sz="2800" i="1" dirty="0" err="1"/>
              <a:t>mayonii</a:t>
            </a:r>
            <a:r>
              <a:rPr lang="en-US" sz="2800" i="1" dirty="0"/>
              <a:t> </a:t>
            </a:r>
            <a:r>
              <a:rPr lang="en-US" sz="2800" dirty="0"/>
              <a:t>do not show up</a:t>
            </a:r>
            <a:r>
              <a:rPr lang="en-US" sz="2800" dirty="0" smtClean="0"/>
              <a:t>. </a:t>
            </a:r>
            <a:r>
              <a:rPr lang="en-US" sz="1400" b="1" dirty="0" smtClean="0">
                <a:solidFill>
                  <a:schemeClr val="bg1"/>
                </a:solidFill>
              </a:rPr>
              <a:t>(“”)</a:t>
            </a:r>
            <a:endParaRPr lang="en-US" sz="1400" b="1" i="1" dirty="0" smtClean="0">
              <a:solidFill>
                <a:schemeClr val="bg1"/>
              </a:solidFill>
            </a:endParaRPr>
          </a:p>
          <a:p>
            <a:r>
              <a:rPr lang="en-US" sz="2800" dirty="0" smtClean="0"/>
              <a:t>Dr. </a:t>
            </a:r>
            <a:r>
              <a:rPr lang="en-US" sz="2800" dirty="0" err="1" smtClean="0"/>
              <a:t>Zubcevik</a:t>
            </a:r>
            <a:r>
              <a:rPr lang="en-US" sz="2800" dirty="0" smtClean="0"/>
              <a:t>: 69% of Lyme cases are not diagnosed in a timely manner.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8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0"/>
            <a:ext cx="8534400" cy="1320800"/>
          </a:xfrm>
        </p:spPr>
        <p:txBody>
          <a:bodyPr/>
          <a:lstStyle/>
          <a:p>
            <a:r>
              <a:rPr lang="en-US" b="1" dirty="0" smtClean="0"/>
              <a:t>Western Blot </a:t>
            </a:r>
            <a:r>
              <a:rPr lang="en-US" b="1" dirty="0" smtClean="0">
                <a:solidFill>
                  <a:srgbClr val="FF0000"/>
                </a:solidFill>
              </a:rPr>
              <a:t>Facts You Should Know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458200" cy="5486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Checks for immunoglobulins associated with protein segments (“bands”) known to be on one strain of </a:t>
            </a:r>
            <a:r>
              <a:rPr lang="en-US" i="1" dirty="0" err="1" smtClean="0"/>
              <a:t>Borrelia</a:t>
            </a:r>
            <a:r>
              <a:rPr lang="en-US" i="1" dirty="0" smtClean="0"/>
              <a:t> </a:t>
            </a:r>
            <a:r>
              <a:rPr lang="en-US" i="1" dirty="0" err="1" smtClean="0"/>
              <a:t>burgdorferi</a:t>
            </a:r>
            <a:endParaRPr lang="en-US" dirty="0"/>
          </a:p>
          <a:p>
            <a:r>
              <a:rPr lang="en-US" dirty="0" smtClean="0"/>
              <a:t>2-Part: IGG for previous (“gone”) and IGH for active </a:t>
            </a:r>
            <a:r>
              <a:rPr lang="en-US" dirty="0"/>
              <a:t>(“home</a:t>
            </a:r>
            <a:r>
              <a:rPr lang="en-US" dirty="0" smtClean="0"/>
              <a:t>”) infections </a:t>
            </a:r>
          </a:p>
          <a:p>
            <a:r>
              <a:rPr lang="en-US" sz="4000" b="1" dirty="0" smtClean="0"/>
              <a:t>IT IS NOT A YES/NO TEST!</a:t>
            </a:r>
          </a:p>
          <a:p>
            <a:r>
              <a:rPr lang="en-US" b="1" dirty="0"/>
              <a:t>Of patients with acute </a:t>
            </a:r>
            <a:r>
              <a:rPr lang="en-US" b="1" u="sng" dirty="0"/>
              <a:t>culture-proven</a:t>
            </a:r>
            <a:r>
              <a:rPr lang="en-US" b="1" dirty="0"/>
              <a:t> </a:t>
            </a:r>
            <a:r>
              <a:rPr lang="en-US" b="1" dirty="0" smtClean="0"/>
              <a:t>Lyme, </a:t>
            </a:r>
            <a:r>
              <a:rPr lang="en-US" b="1" dirty="0"/>
              <a:t>20–30% remain seronegative on serial western blot sampling.</a:t>
            </a:r>
            <a:endParaRPr lang="en-US" dirty="0" smtClean="0"/>
          </a:p>
          <a:p>
            <a:r>
              <a:rPr lang="en-US" dirty="0" smtClean="0"/>
              <a:t>Each lab tests for a different quantity of bands, and place emphasis on varied bands</a:t>
            </a:r>
          </a:p>
          <a:p>
            <a:r>
              <a:rPr lang="en-US" dirty="0" smtClean="0"/>
              <a:t>Each lab differs in threshold for “positive” result: some consider the presence of &gt;2 bands positive; others use &gt;3 as the trigger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57912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More on the Western Blot Test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458200" cy="417097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r>
              <a:rPr lang="en-US" sz="3800" b="1" dirty="0" smtClean="0"/>
              <a:t>“</a:t>
            </a:r>
            <a:r>
              <a:rPr lang="en-US" sz="3800" b="1" u="sng" dirty="0" smtClean="0"/>
              <a:t>There </a:t>
            </a:r>
            <a:r>
              <a:rPr lang="en-US" sz="3800" b="1" u="sng" dirty="0"/>
              <a:t>are no standard criteria for the interpretation of the </a:t>
            </a:r>
            <a:r>
              <a:rPr lang="en-US" sz="3800" b="1" u="sng" dirty="0" smtClean="0"/>
              <a:t>Western Blot test </a:t>
            </a:r>
            <a:r>
              <a:rPr lang="en-US" sz="3800" b="1" u="sng" dirty="0"/>
              <a:t>for Lyme disease</a:t>
            </a:r>
            <a:r>
              <a:rPr lang="en-US" sz="3800" b="1" dirty="0"/>
              <a:t>. </a:t>
            </a:r>
            <a:endParaRPr lang="en-US" sz="3800" b="1" dirty="0" smtClean="0"/>
          </a:p>
          <a:p>
            <a:pPr marL="0" indent="0" algn="ctr">
              <a:buNone/>
            </a:pPr>
            <a:r>
              <a:rPr lang="en-US" sz="3800" b="1" dirty="0" smtClean="0"/>
              <a:t>Some </a:t>
            </a:r>
            <a:r>
              <a:rPr lang="en-US" sz="3800" b="1" dirty="0"/>
              <a:t>laboratories simply look for four or more designated bands whereas other laboratories require a specific pattern of reactive </a:t>
            </a:r>
            <a:r>
              <a:rPr lang="en-US" sz="3800" b="1" dirty="0" smtClean="0"/>
              <a:t>bands.”</a:t>
            </a:r>
          </a:p>
          <a:p>
            <a:pPr marL="0" indent="0" algn="ctr">
              <a:buNone/>
            </a:pPr>
            <a:r>
              <a:rPr lang="en-US" sz="2600" dirty="0" smtClean="0"/>
              <a:t>“Recent </a:t>
            </a:r>
            <a:r>
              <a:rPr lang="en-US" sz="2600" dirty="0"/>
              <a:t>studies have shown that there is sufficient genomic and phenotypic heterogeneity among the strains commonly known as </a:t>
            </a:r>
            <a:r>
              <a:rPr lang="en-US" sz="2600" i="1" dirty="0"/>
              <a:t>B </a:t>
            </a:r>
            <a:r>
              <a:rPr lang="en-US" sz="2600" i="1" dirty="0" err="1"/>
              <a:t>burgdorferi</a:t>
            </a:r>
            <a:r>
              <a:rPr lang="en-US" sz="2600" dirty="0"/>
              <a:t> to warrant their division into three </a:t>
            </a:r>
            <a:r>
              <a:rPr lang="en-US" sz="2600" dirty="0" err="1" smtClean="0"/>
              <a:t>genospecies</a:t>
            </a:r>
            <a:r>
              <a:rPr lang="en-US" sz="2600" dirty="0" smtClean="0"/>
              <a:t>”</a:t>
            </a:r>
          </a:p>
          <a:p>
            <a:pPr marL="0" indent="0" algn="ctr">
              <a:buNone/>
            </a:pPr>
            <a:r>
              <a:rPr lang="en-US" sz="2600" dirty="0" smtClean="0"/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(</a:t>
            </a:r>
            <a:r>
              <a:rPr lang="en-US" sz="1900" b="1" i="1" dirty="0" smtClean="0">
                <a:solidFill>
                  <a:schemeClr val="bg1"/>
                </a:solidFill>
              </a:rPr>
              <a:t>The </a:t>
            </a:r>
            <a:r>
              <a:rPr lang="en-US" sz="1900" b="1" i="1" dirty="0">
                <a:solidFill>
                  <a:schemeClr val="bg1"/>
                </a:solidFill>
              </a:rPr>
              <a:t>Canadian Journal of Infectious Diseases </a:t>
            </a:r>
            <a:r>
              <a:rPr lang="en-US" sz="1900" b="1" dirty="0">
                <a:solidFill>
                  <a:schemeClr val="bg1"/>
                </a:solidFill>
              </a:rPr>
              <a:t>4(2): 115–116</a:t>
            </a:r>
            <a:r>
              <a:rPr lang="en-US" sz="1900" b="1" dirty="0" smtClean="0">
                <a:solidFill>
                  <a:schemeClr val="bg1"/>
                </a:solidFill>
              </a:rPr>
              <a:t>.) </a:t>
            </a:r>
            <a:endParaRPr lang="en-US" sz="2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And Still More…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4958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“</a:t>
            </a:r>
            <a:r>
              <a:rPr lang="en-US" sz="3200" b="1" dirty="0" smtClean="0"/>
              <a:t>Lyme </a:t>
            </a:r>
            <a:r>
              <a:rPr lang="en-US" sz="3200" b="1" dirty="0"/>
              <a:t>disease </a:t>
            </a:r>
            <a:r>
              <a:rPr lang="en-US" sz="3200" b="1" u="sng" dirty="0"/>
              <a:t>should be diagnosed clinically, without reliance on testing. </a:t>
            </a:r>
            <a:r>
              <a:rPr lang="en-US" sz="2800" b="1" dirty="0"/>
              <a:t>However, all too often, physicians will ignore clinical presentations if laboratory tests are negative. Yet there are numerous scientific articles documenting false negatives and low sensitivity of such tests</a:t>
            </a:r>
            <a:r>
              <a:rPr lang="en-US" sz="2800" b="1" dirty="0" smtClean="0"/>
              <a:t>.”</a:t>
            </a:r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buNone/>
            </a:pPr>
            <a:r>
              <a:rPr lang="en-US" sz="3000" b="1" dirty="0" smtClean="0"/>
              <a:t>“Lyme </a:t>
            </a:r>
            <a:r>
              <a:rPr lang="en-US" sz="3000" b="1" dirty="0"/>
              <a:t>bacteria are not always present in the blood. The person could have been infected with a strain of Bb that is not covered in testing</a:t>
            </a:r>
            <a:r>
              <a:rPr lang="en-US" sz="3000" b="1" dirty="0" smtClean="0"/>
              <a:t>.”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1900" b="1" dirty="0" smtClean="0">
                <a:solidFill>
                  <a:schemeClr val="bg1"/>
                </a:solidFill>
              </a:rPr>
              <a:t>(Dr</a:t>
            </a:r>
            <a:r>
              <a:rPr lang="en-US" sz="1900" b="1" dirty="0">
                <a:solidFill>
                  <a:schemeClr val="bg1"/>
                </a:solidFill>
              </a:rPr>
              <a:t>. Daniel Cameron, MD, MPH, </a:t>
            </a:r>
            <a:r>
              <a:rPr lang="en-US" sz="1900" b="1" dirty="0" smtClean="0">
                <a:solidFill>
                  <a:schemeClr val="bg1"/>
                </a:solidFill>
              </a:rPr>
              <a:t>nationally </a:t>
            </a:r>
            <a:r>
              <a:rPr lang="en-US" sz="1900" b="1" dirty="0">
                <a:solidFill>
                  <a:schemeClr val="bg1"/>
                </a:solidFill>
              </a:rPr>
              <a:t>recognized Lyme and </a:t>
            </a:r>
            <a:r>
              <a:rPr lang="en-US" sz="1900" b="1" dirty="0" smtClean="0">
                <a:solidFill>
                  <a:schemeClr val="bg1"/>
                </a:solidFill>
              </a:rPr>
              <a:t>tick-borne illness expert)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271"/>
            <a:ext cx="3886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NB: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4300" y="1524000"/>
            <a:ext cx="89154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The </a:t>
            </a:r>
            <a:r>
              <a:rPr lang="en-US" sz="3600" b="1" dirty="0">
                <a:solidFill>
                  <a:srgbClr val="C00000"/>
                </a:solidFill>
              </a:rPr>
              <a:t>National Guidelines Clearinghouse,</a:t>
            </a:r>
            <a:r>
              <a:rPr lang="en-US" sz="3600" b="1" dirty="0"/>
              <a:t> a federal database that provides treatment information to health care professionals and insurance companies, has </a:t>
            </a:r>
            <a:r>
              <a:rPr lang="en-US" sz="3600" b="1" u="sng" dirty="0"/>
              <a:t>removed the Infectious Diseases Society of </a:t>
            </a:r>
            <a:r>
              <a:rPr lang="en-US" sz="3600" b="1" u="sng" dirty="0" smtClean="0"/>
              <a:t>America </a:t>
            </a:r>
            <a:r>
              <a:rPr lang="en-US" sz="3600" b="1" u="sng" dirty="0"/>
              <a:t>Lyme treatment guidelines from its website and only lists the ILADS guidelines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9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effectLst/>
              </a:rPr>
              <a:t>Prevention</a:t>
            </a:r>
            <a:endParaRPr lang="en-US" sz="4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6372"/>
            <a:ext cx="8534400" cy="5701628"/>
          </a:xfrm>
        </p:spPr>
      </p:pic>
    </p:spTree>
    <p:extLst>
      <p:ext uri="{BB962C8B-B14F-4D97-AF65-F5344CB8AC3E}">
        <p14:creationId xmlns:p14="http://schemas.microsoft.com/office/powerpoint/2010/main" val="6039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4382" y="152400"/>
            <a:ext cx="396641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Take the road most traveled.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Walk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on cleared trails and avoid brushing up against vegetation and tall grass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. </a:t>
            </a:r>
            <a:r>
              <a:rPr lang="en-US" b="1" dirty="0">
                <a:solidFill>
                  <a:srgbClr val="FFFF00"/>
                </a:solidFill>
              </a:rPr>
              <a:t>Avoid game trails.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 like an absolute nerd.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 should be light in color to allow you to spot crawling ticks more easily.</a:t>
            </a:r>
          </a:p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closed-toe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shoes,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socks &amp; pants, &amp; long-sleeved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Tuck pant legs into the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socks, tuck shirt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 to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crawling ticks. Apply repellant.</a:t>
            </a:r>
          </a:p>
          <a:p>
            <a:endParaRPr lang="en-US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CYA.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Avoid </a:t>
            </a:r>
            <a:r>
              <a:rPr lang="en-US" b="1" dirty="0">
                <a:solidFill>
                  <a:srgbClr val="FFFF00"/>
                </a:solidFill>
              </a:rPr>
              <a:t>sitting on the ground or on stone </a:t>
            </a:r>
            <a:r>
              <a:rPr lang="en-US" b="1" dirty="0" smtClean="0">
                <a:solidFill>
                  <a:srgbClr val="FFFF00"/>
                </a:solidFill>
              </a:rPr>
              <a:t>walls.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765"/>
            <a:ext cx="2434382" cy="323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360" y="839993"/>
            <a:ext cx="2983640" cy="39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990600" y="355600"/>
            <a:ext cx="7543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FF9900"/>
                </a:solidFill>
              </a:rPr>
              <a:t>Where do ticks live?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FF9900"/>
                </a:solidFill>
              </a:rPr>
              <a:t>In the leaf litter.</a:t>
            </a:r>
          </a:p>
        </p:txBody>
      </p:sp>
      <p:pic>
        <p:nvPicPr>
          <p:cNvPr id="12293" name="Picture 5" descr="deer_tick_fem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886200"/>
            <a:ext cx="9858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4944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80" y="762000"/>
            <a:ext cx="4021086" cy="573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" y="1371600"/>
            <a:ext cx="5715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2160590"/>
            <a:ext cx="7543801" cy="46974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Invasive honeysuckle bushes have the highest tick density of any shrub surveyed…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0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</a:rPr>
              <a:t>Repellants</a:t>
            </a:r>
          </a:p>
          <a:p>
            <a:endParaRPr lang="en-US" sz="1500" b="1" dirty="0">
              <a:latin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</a:rPr>
              <a:t>DEET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</a:rPr>
              <a:t>can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</a:rPr>
              <a:t>be applied directly to the skin or clothing. </a:t>
            </a:r>
            <a:r>
              <a:rPr lang="en-US" sz="2000" u="sng" dirty="0">
                <a:solidFill>
                  <a:srgbClr val="FFFF00"/>
                </a:solidFill>
                <a:latin typeface="Arial" panose="020B0604020202020204" pitchFamily="34" charset="0"/>
              </a:rPr>
              <a:t>Follow label directions!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b="1" dirty="0" err="1" smtClean="0"/>
              <a:t>Permethrin</a:t>
            </a:r>
            <a:r>
              <a:rPr lang="en-US" sz="2000" b="1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(a </a:t>
            </a:r>
            <a:r>
              <a:rPr lang="en-US" sz="2000" dirty="0">
                <a:solidFill>
                  <a:srgbClr val="FFFF00"/>
                </a:solidFill>
              </a:rPr>
              <a:t>synthetic </a:t>
            </a:r>
            <a:r>
              <a:rPr lang="en-US" sz="2000" dirty="0" err="1">
                <a:solidFill>
                  <a:srgbClr val="FFFF00"/>
                </a:solidFill>
              </a:rPr>
              <a:t>pyrethroid</a:t>
            </a:r>
            <a:r>
              <a:rPr lang="en-US" sz="2000" dirty="0">
                <a:solidFill>
                  <a:srgbClr val="FFFF00"/>
                </a:solidFill>
              </a:rPr>
              <a:t>) cannot be applied directly to the skin. It should be applied to clothing and allowed to dry before the clothes are worn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err="1" smtClean="0"/>
              <a:t>Picaridin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Less toxic than DEET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  <a:p>
            <a:r>
              <a:rPr lang="en-US" sz="2000" b="1" dirty="0" smtClean="0"/>
              <a:t>Botanical Repellents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do not </a:t>
            </a:r>
            <a:r>
              <a:rPr lang="en-US" sz="2000" dirty="0">
                <a:solidFill>
                  <a:srgbClr val="FFFF00"/>
                </a:solidFill>
              </a:rPr>
              <a:t>provide the same degree of </a:t>
            </a:r>
            <a:r>
              <a:rPr lang="en-US" sz="2000" dirty="0" smtClean="0">
                <a:solidFill>
                  <a:srgbClr val="FFFF00"/>
                </a:solidFill>
              </a:rPr>
              <a:t>protection (0-30%).  </a:t>
            </a:r>
            <a:r>
              <a:rPr lang="en-US" sz="2000" dirty="0">
                <a:solidFill>
                  <a:srgbClr val="FFFF00"/>
                </a:solidFill>
              </a:rPr>
              <a:t>Active ingredients of these products include: oil of citronella, oil of eucalyptus and </a:t>
            </a:r>
            <a:r>
              <a:rPr lang="en-US" sz="2000" dirty="0" err="1">
                <a:solidFill>
                  <a:srgbClr val="FFFF00"/>
                </a:solidFill>
              </a:rPr>
              <a:t>nootkatone</a:t>
            </a:r>
            <a:r>
              <a:rPr lang="en-US" sz="2000" dirty="0">
                <a:solidFill>
                  <a:srgbClr val="FFFF00"/>
                </a:solidFill>
              </a:rPr>
              <a:t> (from essential oil of grapefruit</a:t>
            </a:r>
            <a:r>
              <a:rPr lang="en-US" sz="2000" dirty="0" smtClean="0">
                <a:solidFill>
                  <a:srgbClr val="FFFF00"/>
                </a:solidFill>
              </a:rPr>
              <a:t>).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 err="1" smtClean="0"/>
              <a:t>Damminix</a:t>
            </a:r>
            <a:r>
              <a:rPr lang="en-US" sz="2000" b="1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tick tubes have cotton balls treated with permethrin</a:t>
            </a:r>
            <a:r>
              <a:rPr lang="en-US" sz="2000" dirty="0" smtClean="0">
                <a:solidFill>
                  <a:srgbClr val="FFC000"/>
                </a:solidFill>
              </a:rPr>
              <a:t>. One 8-year study showed a 90% decrease in tick population. </a:t>
            </a:r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n-US" sz="1400" b="1" dirty="0" err="1" smtClean="0">
                <a:solidFill>
                  <a:schemeClr val="bg1"/>
                </a:solidFill>
              </a:rPr>
              <a:t>Ecohealth</a:t>
            </a:r>
            <a:r>
              <a:rPr lang="en-US" sz="1400" b="1" dirty="0" smtClean="0">
                <a:solidFill>
                  <a:schemeClr val="bg1"/>
                </a:solidFill>
              </a:rPr>
              <a:t> INC., 1990-1998)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rgbClr val="FFFF00"/>
              </a:solidFill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320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Do a full-body </a:t>
            </a:r>
            <a:r>
              <a:rPr lang="en-US" b="1" dirty="0" smtClean="0">
                <a:solidFill>
                  <a:schemeClr val="tx1"/>
                </a:solidFill>
                <a:effectLst/>
              </a:rPr>
              <a:t>tick check </a:t>
            </a:r>
            <a:r>
              <a:rPr lang="en-US" b="1" dirty="0">
                <a:solidFill>
                  <a:schemeClr val="tx1"/>
                </a:solidFill>
                <a:effectLst/>
              </a:rPr>
              <a:t>at the end of the day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600200"/>
            <a:ext cx="7772402" cy="5105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Waist/ belt line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Sock hem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Under </a:t>
            </a:r>
            <a:r>
              <a:rPr lang="en-US" sz="2800" dirty="0">
                <a:solidFill>
                  <a:srgbClr val="00B0F0"/>
                </a:solidFill>
              </a:rPr>
              <a:t>the </a:t>
            </a:r>
            <a:r>
              <a:rPr lang="en-US" sz="2800" dirty="0" smtClean="0">
                <a:solidFill>
                  <a:srgbClr val="00B0F0"/>
                </a:solidFill>
              </a:rPr>
              <a:t>arms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Back </a:t>
            </a:r>
            <a:r>
              <a:rPr lang="en-US" sz="2800" dirty="0">
                <a:solidFill>
                  <a:srgbClr val="00B0F0"/>
                </a:solidFill>
              </a:rPr>
              <a:t>of the </a:t>
            </a:r>
            <a:r>
              <a:rPr lang="en-US" sz="2800" dirty="0" smtClean="0">
                <a:solidFill>
                  <a:srgbClr val="00B0F0"/>
                </a:solidFill>
              </a:rPr>
              <a:t>knees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Between </a:t>
            </a:r>
            <a:r>
              <a:rPr lang="en-US" sz="2800" dirty="0">
                <a:solidFill>
                  <a:srgbClr val="00B0F0"/>
                </a:solidFill>
              </a:rPr>
              <a:t>the legs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In </a:t>
            </a:r>
            <a:r>
              <a:rPr lang="en-US" sz="2800" dirty="0">
                <a:solidFill>
                  <a:srgbClr val="00B0F0"/>
                </a:solidFill>
              </a:rPr>
              <a:t>and around the </a:t>
            </a:r>
            <a:r>
              <a:rPr lang="en-US" sz="2800" dirty="0" smtClean="0">
                <a:solidFill>
                  <a:srgbClr val="00B0F0"/>
                </a:solidFill>
              </a:rPr>
              <a:t>ears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In </a:t>
            </a:r>
            <a:r>
              <a:rPr lang="en-US" sz="2800" dirty="0">
                <a:solidFill>
                  <a:srgbClr val="00B0F0"/>
                </a:solidFill>
              </a:rPr>
              <a:t>and around the hairline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Inside </a:t>
            </a:r>
            <a:r>
              <a:rPr lang="en-US" sz="2800" dirty="0">
                <a:solidFill>
                  <a:srgbClr val="00B0F0"/>
                </a:solidFill>
              </a:rPr>
              <a:t>belly button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315201" cy="1320800"/>
          </a:xfrm>
        </p:spPr>
        <p:txBody>
          <a:bodyPr/>
          <a:lstStyle/>
          <a:p>
            <a:pPr algn="ctr"/>
            <a:r>
              <a:rPr lang="en-US" dirty="0" smtClean="0"/>
              <a:t>Lint Rollers Are Awesome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95475"/>
            <a:ext cx="4962525" cy="4962525"/>
          </a:xfrm>
        </p:spPr>
      </p:pic>
    </p:spTree>
    <p:extLst>
      <p:ext uri="{BB962C8B-B14F-4D97-AF65-F5344CB8AC3E}">
        <p14:creationId xmlns:p14="http://schemas.microsoft.com/office/powerpoint/2010/main" val="480499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69324" cy="6531878"/>
          </a:xfrm>
        </p:spPr>
      </p:pic>
    </p:spTree>
    <p:extLst>
      <p:ext uri="{BB962C8B-B14F-4D97-AF65-F5344CB8AC3E}">
        <p14:creationId xmlns:p14="http://schemas.microsoft.com/office/powerpoint/2010/main" val="15575398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533400"/>
            <a:ext cx="6858000" cy="7354531"/>
          </a:xfrm>
        </p:spPr>
      </p:pic>
    </p:spTree>
    <p:extLst>
      <p:ext uri="{BB962C8B-B14F-4D97-AF65-F5344CB8AC3E}">
        <p14:creationId xmlns:p14="http://schemas.microsoft.com/office/powerpoint/2010/main" val="10628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More Tips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848599" cy="5410200"/>
          </a:xfrm>
        </p:spPr>
        <p:txBody>
          <a:bodyPr/>
          <a:lstStyle/>
          <a:p>
            <a:endParaRPr lang="en-US" b="1" dirty="0" smtClean="0"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Check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your pets after they come indoors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Ticks can potentially survive hot/cold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wash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cycle, but one hour on high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heat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in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the dryer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killed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all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stages of ticks.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Do not combine steps 1 and 2…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347713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/>
              </a:rPr>
              <a:t>Resources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4102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hlinkClick r:id="rId2"/>
              </a:rPr>
              <a:t>https://www.ilads.org</a:t>
            </a:r>
            <a:r>
              <a:rPr lang="en-US" sz="2800" b="1" dirty="0" smtClean="0">
                <a:solidFill>
                  <a:srgbClr val="FFFF00"/>
                </a:solidFill>
                <a:hlinkClick r:id="rId2"/>
              </a:rPr>
              <a:t>/</a:t>
            </a:r>
            <a:r>
              <a:rPr lang="en-US" sz="2800" b="1" dirty="0" smtClean="0">
                <a:solidFill>
                  <a:srgbClr val="FFFF00"/>
                </a:solidFill>
              </a:rPr>
              <a:t>  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  <a:hlinkClick r:id="rId3"/>
              </a:rPr>
              <a:t>http</a:t>
            </a:r>
            <a:r>
              <a:rPr lang="en-US" sz="2800" b="1" dirty="0">
                <a:solidFill>
                  <a:srgbClr val="FFFF00"/>
                </a:solidFill>
                <a:hlinkClick r:id="rId3"/>
              </a:rPr>
              <a:t>://www.cdc.gov/lyme</a:t>
            </a:r>
            <a:r>
              <a:rPr lang="en-US" sz="2800" b="1" dirty="0" smtClean="0">
                <a:solidFill>
                  <a:srgbClr val="FFFF00"/>
                </a:solidFill>
                <a:hlinkClick r:id="rId3"/>
              </a:rPr>
              <a:t>/</a:t>
            </a:r>
            <a:r>
              <a:rPr lang="en-US" sz="2800" b="1" dirty="0" smtClean="0">
                <a:solidFill>
                  <a:srgbClr val="FFFF00"/>
                </a:solidFill>
              </a:rPr>
              <a:t>  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  <a:hlinkClick r:id="rId4"/>
              </a:rPr>
              <a:t>https</a:t>
            </a:r>
            <a:r>
              <a:rPr lang="en-US" sz="2800" b="1" dirty="0">
                <a:solidFill>
                  <a:srgbClr val="FFFF00"/>
                </a:solidFill>
                <a:hlinkClick r:id="rId4"/>
              </a:rPr>
              <a:t>://www.niaid.nih.gov/topics/lymeDisease</a:t>
            </a:r>
            <a:r>
              <a:rPr lang="en-US" sz="2800" b="1" dirty="0" smtClean="0">
                <a:solidFill>
                  <a:srgbClr val="FFFF00"/>
                </a:solidFill>
                <a:hlinkClick r:id="rId4"/>
              </a:rPr>
              <a:t>/</a:t>
            </a:r>
            <a:r>
              <a:rPr lang="en-US" sz="2800" b="1" dirty="0" smtClean="0">
                <a:solidFill>
                  <a:srgbClr val="FFFF00"/>
                </a:solidFill>
              </a:rPr>
              <a:t>  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hlinkClick r:id="rId5"/>
              </a:rPr>
              <a:t>https://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hlinkClick r:id="rId5"/>
              </a:rPr>
              <a:t>www.huffingtonpost.com/dana-parish/yale-trained-doctor-refut_b_11291116.html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2982"/>
            <a:ext cx="6347713" cy="1320800"/>
          </a:xfrm>
        </p:spPr>
        <p:txBody>
          <a:bodyPr/>
          <a:lstStyle/>
          <a:p>
            <a:r>
              <a:rPr lang="en-US" altLang="en-US" sz="4000" b="1" dirty="0" smtClean="0">
                <a:ea typeface="ＭＳ Ｐゴシック" panose="020B0600070205080204" pitchFamily="34" charset="-128"/>
              </a:rPr>
              <a:t>Where do ticks live?</a:t>
            </a:r>
            <a:br>
              <a:rPr lang="en-US" altLang="en-US" sz="4000" b="1" dirty="0" smtClean="0">
                <a:ea typeface="ＭＳ Ｐゴシック" panose="020B0600070205080204" pitchFamily="34" charset="-128"/>
              </a:rPr>
            </a:br>
            <a:r>
              <a:rPr lang="en-US" altLang="en-US" sz="4000" b="1" dirty="0" smtClean="0">
                <a:ea typeface="ＭＳ Ｐゴシック" panose="020B0600070205080204" pitchFamily="34" charset="-128"/>
              </a:rPr>
              <a:t>In the woods. </a:t>
            </a:r>
          </a:p>
        </p:txBody>
      </p:sp>
    </p:spTree>
    <p:extLst>
      <p:ext uri="{BB962C8B-B14F-4D97-AF65-F5344CB8AC3E}">
        <p14:creationId xmlns:p14="http://schemas.microsoft.com/office/powerpoint/2010/main" val="8335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7000"/>
            <a:ext cx="7391400" cy="13208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Where do ticks live?</a:t>
            </a:r>
            <a:b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Where the rodents live.</a:t>
            </a:r>
          </a:p>
        </p:txBody>
      </p:sp>
    </p:spTree>
    <p:extLst>
      <p:ext uri="{BB962C8B-B14F-4D97-AF65-F5344CB8AC3E}">
        <p14:creationId xmlns:p14="http://schemas.microsoft.com/office/powerpoint/2010/main" val="25829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5588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4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Where do ticks live?</a:t>
            </a:r>
            <a:b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The edge where lawn meets woods.</a:t>
            </a:r>
          </a:p>
        </p:txBody>
      </p:sp>
    </p:spTree>
    <p:extLst>
      <p:ext uri="{BB962C8B-B14F-4D97-AF65-F5344CB8AC3E}">
        <p14:creationId xmlns:p14="http://schemas.microsoft.com/office/powerpoint/2010/main" val="1942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2278</TotalTime>
  <Words>1727</Words>
  <Application>Microsoft Office PowerPoint</Application>
  <PresentationFormat>On-screen Show (4:3)</PresentationFormat>
  <Paragraphs>211</Paragraphs>
  <Slides>68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Facet</vt:lpstr>
      <vt:lpstr>Default Design</vt:lpstr>
      <vt:lpstr> Tick-Borne Illness Awareness and Prevention</vt:lpstr>
      <vt:lpstr>Deer Tick, a.k.a Blacklegged Tick or Ixodes scapularis</vt:lpstr>
      <vt:lpstr>Adult vs. Nymph vs. “Larva” (1st instar nymph)</vt:lpstr>
      <vt:lpstr>PowerPoint Presentation</vt:lpstr>
      <vt:lpstr>PowerPoint Presentation</vt:lpstr>
      <vt:lpstr>PowerPoint Presentation</vt:lpstr>
      <vt:lpstr>Where do ticks live? In the woods. </vt:lpstr>
      <vt:lpstr>Where do ticks live? Where the rodents live.</vt:lpstr>
      <vt:lpstr>Where do ticks live? The edge where lawn meets woods.</vt:lpstr>
      <vt:lpstr>Where do ticks live? In the tall grass and brush.</vt:lpstr>
      <vt:lpstr>Usually not in the short grass.  However…</vt:lpstr>
      <vt:lpstr>PowerPoint Presentation</vt:lpstr>
      <vt:lpstr>Got Ticks?</vt:lpstr>
      <vt:lpstr>Who You Gonna Call?</vt:lpstr>
      <vt:lpstr>Tick Busting</vt:lpstr>
      <vt:lpstr>Black-legged tick mouth parts</vt:lpstr>
      <vt:lpstr>Correct Removal </vt:lpstr>
      <vt:lpstr>“Grasp tick as close to the skin as possible…Hmmm”</vt:lpstr>
      <vt:lpstr>Correct Removal </vt:lpstr>
      <vt:lpstr>Where Are Deer Ticks Found? (Not necessarily the obvious answer)</vt:lpstr>
      <vt:lpstr>PowerPoint Presentation</vt:lpstr>
      <vt:lpstr>Appetite Suppressant…</vt:lpstr>
      <vt:lpstr>PowerPoint Presentation</vt:lpstr>
      <vt:lpstr>Many other culprits do vector Lyme</vt:lpstr>
      <vt:lpstr>White-Footed Mice are the primary reservoir of Lyme disease (just look for the ear tags…)</vt:lpstr>
      <vt:lpstr>PowerPoint Presentation</vt:lpstr>
      <vt:lpstr>The Vectors</vt:lpstr>
      <vt:lpstr>PowerPoint Presentation</vt:lpstr>
      <vt:lpstr>AND</vt:lpstr>
      <vt:lpstr>Asian Longhorned (Cattle) Tick                      NJ 2017, NYS July 2018 In its home range, carries numerous human pathogens.  So far, no infected Asial Cattle Ticks found in North America.</vt:lpstr>
      <vt:lpstr>Asian Cattle Tick, Female Before/After Feeding</vt:lpstr>
      <vt:lpstr>PowerPoint Presentation</vt:lpstr>
      <vt:lpstr> Tick-Borne Illnesses</vt:lpstr>
      <vt:lpstr>PowerPoint Presentation</vt:lpstr>
      <vt:lpstr>Borrelia burgdorferi  spirochete bacterium</vt:lpstr>
      <vt:lpstr>And now, meet 2 newcomers which cause illness similar to/same as Lyme:</vt:lpstr>
      <vt:lpstr>PowerPoint Presentation</vt:lpstr>
      <vt:lpstr>TRANSMISSION</vt:lpstr>
      <vt:lpstr>PowerPoint Presentation</vt:lpstr>
      <vt:lpstr>Lyme Transmission</vt:lpstr>
      <vt:lpstr>Lyme Transmission</vt:lpstr>
      <vt:lpstr>How Attractive Are You?</vt:lpstr>
      <vt:lpstr>SYMPTOMS</vt:lpstr>
      <vt:lpstr>Erythema Migrans (Expanding “bull’s-eye rash”)  Only about 20% of Lyme cases get this rash!  (Smith et al, Annals of Internal Medicine, 2002 136:142-148;  also Dr. Nenevah Zubcevik, Lyme Specialist, Harvard Med School, 2016 lecture) </vt:lpstr>
      <vt:lpstr>A lot of variation in appearance</vt:lpstr>
      <vt:lpstr>Initial Symptoms Vary WILDLY</vt:lpstr>
      <vt:lpstr>Late Persistent Infection</vt:lpstr>
      <vt:lpstr>NIH-Sponsored Studies</vt:lpstr>
      <vt:lpstr>Early Diagnosis and Treatment</vt:lpstr>
      <vt:lpstr>WHO IS MOST AT RISK  For Delayed Diagnosis/ Misdiagnosis?</vt:lpstr>
      <vt:lpstr>Testing</vt:lpstr>
      <vt:lpstr>NOT an exact science!</vt:lpstr>
      <vt:lpstr>PowerPoint Presentation</vt:lpstr>
      <vt:lpstr>Western Blot Facts You Should Know</vt:lpstr>
      <vt:lpstr>More on the Western Blot Test  </vt:lpstr>
      <vt:lpstr>And Still More…</vt:lpstr>
      <vt:lpstr>NB:</vt:lpstr>
      <vt:lpstr>Prevention</vt:lpstr>
      <vt:lpstr>PowerPoint Presentation</vt:lpstr>
      <vt:lpstr>PowerPoint Presentation</vt:lpstr>
      <vt:lpstr>PowerPoint Presentation</vt:lpstr>
      <vt:lpstr>PowerPoint Presentation</vt:lpstr>
      <vt:lpstr>Do a full-body tick check at the end of the day </vt:lpstr>
      <vt:lpstr>Lint Rollers Are Awesome</vt:lpstr>
      <vt:lpstr>PowerPoint Presentation</vt:lpstr>
      <vt:lpstr>PowerPoint Presentation</vt:lpstr>
      <vt:lpstr>More Tips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Hetzler</dc:creator>
  <cp:lastModifiedBy>Paul</cp:lastModifiedBy>
  <cp:revision>179</cp:revision>
  <dcterms:created xsi:type="dcterms:W3CDTF">2013-05-09T13:37:15Z</dcterms:created>
  <dcterms:modified xsi:type="dcterms:W3CDTF">2020-02-25T17:14:16Z</dcterms:modified>
</cp:coreProperties>
</file>