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3.jpg" ContentType="image/jpeg"/>
  <Override PartName="/ppt/media/image14.JPG" ContentType="image/jpeg"/>
  <Override PartName="/ppt/media/image15.jpg" ContentType="image/jpeg"/>
  <Override PartName="/ppt/media/image20.jpg" ContentType="image/jpeg"/>
  <Override PartName="/ppt/media/image24.jpg" ContentType="image/jpeg"/>
  <Override PartName="/ppt/media/image25.jpg" ContentType="image/jpeg"/>
  <Override PartName="/ppt/media/image36.jpg" ContentType="image/jpeg"/>
  <Override PartName="/ppt/media/image37.jpg" ContentType="image/jpeg"/>
  <Override PartName="/ppt/notesSlides/notesSlide1.xml" ContentType="application/vnd.openxmlformats-officedocument.presentationml.notesSlide+xml"/>
  <Override PartName="/ppt/media/image41.jpg" ContentType="image/jpe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Lst>
  <p:notesMasterIdLst>
    <p:notesMasterId r:id="rId31"/>
  </p:notesMasterIdLst>
  <p:sldIdLst>
    <p:sldId id="259" r:id="rId3"/>
    <p:sldId id="355" r:id="rId4"/>
    <p:sldId id="346" r:id="rId5"/>
    <p:sldId id="347" r:id="rId6"/>
    <p:sldId id="354" r:id="rId7"/>
    <p:sldId id="359" r:id="rId8"/>
    <p:sldId id="377" r:id="rId9"/>
    <p:sldId id="360" r:id="rId10"/>
    <p:sldId id="362" r:id="rId11"/>
    <p:sldId id="363" r:id="rId12"/>
    <p:sldId id="361" r:id="rId13"/>
    <p:sldId id="356" r:id="rId14"/>
    <p:sldId id="358" r:id="rId15"/>
    <p:sldId id="357" r:id="rId16"/>
    <p:sldId id="348" r:id="rId17"/>
    <p:sldId id="353" r:id="rId18"/>
    <p:sldId id="352" r:id="rId19"/>
    <p:sldId id="365" r:id="rId20"/>
    <p:sldId id="367" r:id="rId21"/>
    <p:sldId id="366" r:id="rId22"/>
    <p:sldId id="351" r:id="rId23"/>
    <p:sldId id="371" r:id="rId24"/>
    <p:sldId id="349" r:id="rId25"/>
    <p:sldId id="369" r:id="rId26"/>
    <p:sldId id="373" r:id="rId27"/>
    <p:sldId id="375" r:id="rId28"/>
    <p:sldId id="374" r:id="rId29"/>
    <p:sldId id="3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05" autoAdjust="0"/>
    <p:restoredTop sz="94660"/>
  </p:normalViewPr>
  <p:slideViewPr>
    <p:cSldViewPr snapToGrid="0">
      <p:cViewPr varScale="1">
        <p:scale>
          <a:sx n="115" d="100"/>
          <a:sy n="115" d="100"/>
        </p:scale>
        <p:origin x="552"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626B0-963E-435B-808F-ADA62461C5EB}" type="datetimeFigureOut">
              <a:rPr lang="en-US" smtClean="0"/>
              <a:t>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09A58-6C19-4BBF-930D-FA802640780F}" type="slidenum">
              <a:rPr lang="en-US" smtClean="0"/>
              <a:t>‹#›</a:t>
            </a:fld>
            <a:endParaRPr lang="en-US"/>
          </a:p>
        </p:txBody>
      </p:sp>
    </p:spTree>
    <p:extLst>
      <p:ext uri="{BB962C8B-B14F-4D97-AF65-F5344CB8AC3E}">
        <p14:creationId xmlns:p14="http://schemas.microsoft.com/office/powerpoint/2010/main" val="3585567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114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04456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5" y="3840480"/>
            <a:ext cx="8534399"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1/17/2019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341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FC9FC7-E470-4A13-BF7D-03FB3E352772}"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981F77-B8AB-4B97-BA32-F0F6D5A35ED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FC9FC7-E470-4A13-BF7D-03FB3E352772}" type="datetimeFigureOut">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981F77-B8AB-4B97-BA32-F0F6D5A35ED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C9FC7-E470-4A13-BF7D-03FB3E352772}" type="datetimeFigureOut">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981F77-B8AB-4B97-BA32-F0F6D5A35ED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FC9FC7-E470-4A13-BF7D-03FB3E352772}"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81F77-B8AB-4B97-BA32-F0F6D5A35EDC}" type="slidenum">
              <a:rPr lang="en-US" smtClean="0"/>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7EFC9FC7-E470-4A13-BF7D-03FB3E352772}" type="datetimeFigureOut">
              <a:rPr lang="en-US" smtClean="0"/>
              <a:t>1/17/2019</a:t>
            </a:fld>
            <a:endParaRPr lang="en-US"/>
          </a:p>
        </p:txBody>
      </p:sp>
      <p:sp>
        <p:nvSpPr>
          <p:cNvPr id="9" name="Slide Number Placeholder 8"/>
          <p:cNvSpPr>
            <a:spLocks noGrp="1"/>
          </p:cNvSpPr>
          <p:nvPr>
            <p:ph type="sldNum" sz="quarter" idx="11"/>
          </p:nvPr>
        </p:nvSpPr>
        <p:spPr/>
        <p:txBody>
          <a:bodyPr/>
          <a:lstStyle/>
          <a:p>
            <a:fld id="{62981F77-B8AB-4B97-BA32-F0F6D5A35EDC}"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FC9FC7-E470-4A13-BF7D-03FB3E352772}"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81F77-B8AB-4B97-BA32-F0F6D5A35ED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FC9FC7-E470-4A13-BF7D-03FB3E352772}"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81F77-B8AB-4B97-BA32-F0F6D5A35ED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5" y="0"/>
            <a:ext cx="12191999" cy="154647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171012" y="914368"/>
            <a:ext cx="2775373" cy="47184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164664" y="909669"/>
            <a:ext cx="2788073" cy="481965"/>
          </a:xfrm>
          <a:custGeom>
            <a:avLst/>
            <a:gdLst/>
            <a:ahLst/>
            <a:cxnLst/>
            <a:rect l="l" t="t" r="r" b="b"/>
            <a:pathLst>
              <a:path w="2091055" h="481965">
                <a:moveTo>
                  <a:pt x="0" y="481368"/>
                </a:moveTo>
                <a:lnTo>
                  <a:pt x="2091055" y="481368"/>
                </a:lnTo>
                <a:lnTo>
                  <a:pt x="2091055" y="0"/>
                </a:lnTo>
                <a:lnTo>
                  <a:pt x="0" y="0"/>
                </a:lnTo>
                <a:lnTo>
                  <a:pt x="0" y="481368"/>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0" y="0"/>
            <a:ext cx="12192000" cy="91744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bk object 21"/>
          <p:cNvSpPr/>
          <p:nvPr/>
        </p:nvSpPr>
        <p:spPr>
          <a:xfrm>
            <a:off x="11635235" y="0"/>
            <a:ext cx="556767" cy="91744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bk object 22"/>
          <p:cNvSpPr/>
          <p:nvPr/>
        </p:nvSpPr>
        <p:spPr>
          <a:xfrm>
            <a:off x="165365" y="137160"/>
            <a:ext cx="11852225" cy="376574"/>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bk object 23"/>
          <p:cNvSpPr/>
          <p:nvPr/>
        </p:nvSpPr>
        <p:spPr>
          <a:xfrm>
            <a:off x="11836261" y="225432"/>
            <a:ext cx="43179" cy="151765"/>
          </a:xfrm>
          <a:custGeom>
            <a:avLst/>
            <a:gdLst/>
            <a:ahLst/>
            <a:cxnLst/>
            <a:rect l="l" t="t" r="r" b="b"/>
            <a:pathLst>
              <a:path w="32384" h="151765">
                <a:moveTo>
                  <a:pt x="18012" y="0"/>
                </a:moveTo>
                <a:lnTo>
                  <a:pt x="11549" y="48285"/>
                </a:lnTo>
                <a:lnTo>
                  <a:pt x="6401" y="89621"/>
                </a:lnTo>
                <a:lnTo>
                  <a:pt x="1560" y="133946"/>
                </a:lnTo>
                <a:lnTo>
                  <a:pt x="0" y="151492"/>
                </a:lnTo>
                <a:lnTo>
                  <a:pt x="32363" y="151764"/>
                </a:lnTo>
                <a:lnTo>
                  <a:pt x="31186" y="141340"/>
                </a:lnTo>
                <a:lnTo>
                  <a:pt x="30004" y="130510"/>
                </a:lnTo>
                <a:lnTo>
                  <a:pt x="25237" y="83142"/>
                </a:lnTo>
                <a:lnTo>
                  <a:pt x="21632" y="43392"/>
                </a:lnTo>
                <a:lnTo>
                  <a:pt x="19222" y="14895"/>
                </a:lnTo>
                <a:lnTo>
                  <a:pt x="18016" y="49"/>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bk object 24"/>
          <p:cNvSpPr/>
          <p:nvPr/>
        </p:nvSpPr>
        <p:spPr>
          <a:xfrm>
            <a:off x="11023461" y="225432"/>
            <a:ext cx="43179" cy="151765"/>
          </a:xfrm>
          <a:custGeom>
            <a:avLst/>
            <a:gdLst/>
            <a:ahLst/>
            <a:cxnLst/>
            <a:rect l="l" t="t" r="r" b="b"/>
            <a:pathLst>
              <a:path w="32384" h="151765">
                <a:moveTo>
                  <a:pt x="18012" y="0"/>
                </a:moveTo>
                <a:lnTo>
                  <a:pt x="11549" y="48285"/>
                </a:lnTo>
                <a:lnTo>
                  <a:pt x="6401" y="89621"/>
                </a:lnTo>
                <a:lnTo>
                  <a:pt x="1560" y="133946"/>
                </a:lnTo>
                <a:lnTo>
                  <a:pt x="0" y="151492"/>
                </a:lnTo>
                <a:lnTo>
                  <a:pt x="32363" y="151764"/>
                </a:lnTo>
                <a:lnTo>
                  <a:pt x="31186" y="141340"/>
                </a:lnTo>
                <a:lnTo>
                  <a:pt x="30004" y="130510"/>
                </a:lnTo>
                <a:lnTo>
                  <a:pt x="25237" y="83142"/>
                </a:lnTo>
                <a:lnTo>
                  <a:pt x="21632" y="43392"/>
                </a:lnTo>
                <a:lnTo>
                  <a:pt x="19222" y="14895"/>
                </a:lnTo>
                <a:lnTo>
                  <a:pt x="18016" y="49"/>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bk object 25"/>
          <p:cNvSpPr/>
          <p:nvPr/>
        </p:nvSpPr>
        <p:spPr>
          <a:xfrm>
            <a:off x="5402949" y="225432"/>
            <a:ext cx="43179" cy="151765"/>
          </a:xfrm>
          <a:custGeom>
            <a:avLst/>
            <a:gdLst/>
            <a:ahLst/>
            <a:cxnLst/>
            <a:rect l="l" t="t" r="r" b="b"/>
            <a:pathLst>
              <a:path w="32385" h="151765">
                <a:moveTo>
                  <a:pt x="18012" y="0"/>
                </a:moveTo>
                <a:lnTo>
                  <a:pt x="11549" y="48285"/>
                </a:lnTo>
                <a:lnTo>
                  <a:pt x="6401" y="89621"/>
                </a:lnTo>
                <a:lnTo>
                  <a:pt x="1560" y="133946"/>
                </a:lnTo>
                <a:lnTo>
                  <a:pt x="0" y="151492"/>
                </a:lnTo>
                <a:lnTo>
                  <a:pt x="32363" y="151764"/>
                </a:lnTo>
                <a:lnTo>
                  <a:pt x="31186" y="141340"/>
                </a:lnTo>
                <a:lnTo>
                  <a:pt x="30004" y="130510"/>
                </a:lnTo>
                <a:lnTo>
                  <a:pt x="25237" y="83142"/>
                </a:lnTo>
                <a:lnTo>
                  <a:pt x="21632" y="43392"/>
                </a:lnTo>
                <a:lnTo>
                  <a:pt x="19222" y="14895"/>
                </a:lnTo>
                <a:lnTo>
                  <a:pt x="18016" y="49"/>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bk object 26"/>
          <p:cNvSpPr/>
          <p:nvPr/>
        </p:nvSpPr>
        <p:spPr>
          <a:xfrm>
            <a:off x="1251637" y="225432"/>
            <a:ext cx="43179" cy="151765"/>
          </a:xfrm>
          <a:custGeom>
            <a:avLst/>
            <a:gdLst/>
            <a:ahLst/>
            <a:cxnLst/>
            <a:rect l="l" t="t" r="r" b="b"/>
            <a:pathLst>
              <a:path w="32384" h="151765">
                <a:moveTo>
                  <a:pt x="18013" y="0"/>
                </a:moveTo>
                <a:lnTo>
                  <a:pt x="11516" y="48285"/>
                </a:lnTo>
                <a:lnTo>
                  <a:pt x="6349" y="89621"/>
                </a:lnTo>
                <a:lnTo>
                  <a:pt x="1526" y="133946"/>
                </a:lnTo>
                <a:lnTo>
                  <a:pt x="0" y="151492"/>
                </a:lnTo>
                <a:lnTo>
                  <a:pt x="32325" y="151764"/>
                </a:lnTo>
                <a:lnTo>
                  <a:pt x="31138" y="141340"/>
                </a:lnTo>
                <a:lnTo>
                  <a:pt x="29949" y="130509"/>
                </a:lnTo>
                <a:lnTo>
                  <a:pt x="25185" y="83140"/>
                </a:lnTo>
                <a:lnTo>
                  <a:pt x="21604" y="43390"/>
                </a:lnTo>
                <a:lnTo>
                  <a:pt x="19213" y="14891"/>
                </a:lnTo>
                <a:lnTo>
                  <a:pt x="18016" y="45"/>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bk object 27"/>
          <p:cNvSpPr/>
          <p:nvPr/>
        </p:nvSpPr>
        <p:spPr>
          <a:xfrm>
            <a:off x="8702887" y="206629"/>
            <a:ext cx="40640" cy="92710"/>
          </a:xfrm>
          <a:custGeom>
            <a:avLst/>
            <a:gdLst/>
            <a:ahLst/>
            <a:cxnLst/>
            <a:rect l="l" t="t" r="r" b="b"/>
            <a:pathLst>
              <a:path w="30479" h="92710">
                <a:moveTo>
                  <a:pt x="0" y="0"/>
                </a:moveTo>
                <a:lnTo>
                  <a:pt x="0" y="91948"/>
                </a:lnTo>
                <a:lnTo>
                  <a:pt x="2666" y="92201"/>
                </a:lnTo>
                <a:lnTo>
                  <a:pt x="4952" y="92201"/>
                </a:lnTo>
                <a:lnTo>
                  <a:pt x="6984" y="92201"/>
                </a:lnTo>
                <a:lnTo>
                  <a:pt x="15620" y="92201"/>
                </a:lnTo>
                <a:lnTo>
                  <a:pt x="21589" y="90043"/>
                </a:lnTo>
                <a:lnTo>
                  <a:pt x="24891" y="85851"/>
                </a:lnTo>
                <a:lnTo>
                  <a:pt x="28522" y="76800"/>
                </a:lnTo>
                <a:lnTo>
                  <a:pt x="29955" y="61625"/>
                </a:lnTo>
                <a:lnTo>
                  <a:pt x="29971" y="29718"/>
                </a:lnTo>
                <a:lnTo>
                  <a:pt x="29971" y="17399"/>
                </a:lnTo>
                <a:lnTo>
                  <a:pt x="27939" y="9271"/>
                </a:lnTo>
                <a:lnTo>
                  <a:pt x="24129" y="5588"/>
                </a:lnTo>
                <a:lnTo>
                  <a:pt x="20319" y="1904"/>
                </a:lnTo>
                <a:lnTo>
                  <a:pt x="12191" y="0"/>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bk object 28"/>
          <p:cNvSpPr/>
          <p:nvPr/>
        </p:nvSpPr>
        <p:spPr>
          <a:xfrm>
            <a:off x="6593671" y="206629"/>
            <a:ext cx="38100" cy="80645"/>
          </a:xfrm>
          <a:custGeom>
            <a:avLst/>
            <a:gdLst/>
            <a:ahLst/>
            <a:cxnLst/>
            <a:rect l="l" t="t" r="r" b="b"/>
            <a:pathLst>
              <a:path w="28575" h="80645">
                <a:moveTo>
                  <a:pt x="0" y="0"/>
                </a:moveTo>
                <a:lnTo>
                  <a:pt x="0" y="80391"/>
                </a:lnTo>
                <a:lnTo>
                  <a:pt x="10541" y="80391"/>
                </a:lnTo>
                <a:lnTo>
                  <a:pt x="28575" y="27940"/>
                </a:lnTo>
                <a:lnTo>
                  <a:pt x="28575" y="16510"/>
                </a:lnTo>
                <a:lnTo>
                  <a:pt x="26543" y="8890"/>
                </a:lnTo>
                <a:lnTo>
                  <a:pt x="22479" y="5334"/>
                </a:lnTo>
                <a:lnTo>
                  <a:pt x="18414" y="1777"/>
                </a:lnTo>
                <a:lnTo>
                  <a:pt x="10922" y="0"/>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bk object 29"/>
          <p:cNvSpPr/>
          <p:nvPr/>
        </p:nvSpPr>
        <p:spPr>
          <a:xfrm>
            <a:off x="4730332" y="206636"/>
            <a:ext cx="39793" cy="238125"/>
          </a:xfrm>
          <a:custGeom>
            <a:avLst/>
            <a:gdLst/>
            <a:ahLst/>
            <a:cxnLst/>
            <a:rect l="l" t="t" r="r" b="b"/>
            <a:pathLst>
              <a:path w="29845" h="238125">
                <a:moveTo>
                  <a:pt x="0" y="0"/>
                </a:moveTo>
                <a:lnTo>
                  <a:pt x="0" y="237744"/>
                </a:lnTo>
                <a:lnTo>
                  <a:pt x="15980" y="235864"/>
                </a:lnTo>
                <a:lnTo>
                  <a:pt x="29604" y="195923"/>
                </a:lnTo>
                <a:lnTo>
                  <a:pt x="29717" y="44830"/>
                </a:lnTo>
                <a:lnTo>
                  <a:pt x="29468" y="27930"/>
                </a:lnTo>
                <a:lnTo>
                  <a:pt x="28721" y="16738"/>
                </a:lnTo>
                <a:lnTo>
                  <a:pt x="27050" y="8763"/>
                </a:lnTo>
                <a:lnTo>
                  <a:pt x="24764" y="5461"/>
                </a:lnTo>
                <a:lnTo>
                  <a:pt x="20954" y="3301"/>
                </a:lnTo>
                <a:lnTo>
                  <a:pt x="17271" y="1143"/>
                </a:lnTo>
                <a:lnTo>
                  <a:pt x="10287" y="0"/>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bk object 30"/>
          <p:cNvSpPr/>
          <p:nvPr/>
        </p:nvSpPr>
        <p:spPr>
          <a:xfrm>
            <a:off x="3275413" y="206629"/>
            <a:ext cx="40640" cy="92710"/>
          </a:xfrm>
          <a:custGeom>
            <a:avLst/>
            <a:gdLst/>
            <a:ahLst/>
            <a:cxnLst/>
            <a:rect l="l" t="t" r="r" b="b"/>
            <a:pathLst>
              <a:path w="30480" h="92710">
                <a:moveTo>
                  <a:pt x="0" y="0"/>
                </a:moveTo>
                <a:lnTo>
                  <a:pt x="0" y="91948"/>
                </a:lnTo>
                <a:lnTo>
                  <a:pt x="2666" y="92201"/>
                </a:lnTo>
                <a:lnTo>
                  <a:pt x="4952" y="92201"/>
                </a:lnTo>
                <a:lnTo>
                  <a:pt x="6984" y="92201"/>
                </a:lnTo>
                <a:lnTo>
                  <a:pt x="15620" y="92201"/>
                </a:lnTo>
                <a:lnTo>
                  <a:pt x="21589" y="90043"/>
                </a:lnTo>
                <a:lnTo>
                  <a:pt x="24891" y="85851"/>
                </a:lnTo>
                <a:lnTo>
                  <a:pt x="28522" y="76800"/>
                </a:lnTo>
                <a:lnTo>
                  <a:pt x="29955" y="61625"/>
                </a:lnTo>
                <a:lnTo>
                  <a:pt x="29971" y="29718"/>
                </a:lnTo>
                <a:lnTo>
                  <a:pt x="29971" y="17399"/>
                </a:lnTo>
                <a:lnTo>
                  <a:pt x="27939" y="9271"/>
                </a:lnTo>
                <a:lnTo>
                  <a:pt x="24130" y="5588"/>
                </a:lnTo>
                <a:lnTo>
                  <a:pt x="20319" y="1904"/>
                </a:lnTo>
                <a:lnTo>
                  <a:pt x="12191" y="0"/>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bk object 31"/>
          <p:cNvSpPr/>
          <p:nvPr/>
        </p:nvSpPr>
        <p:spPr>
          <a:xfrm>
            <a:off x="932540" y="206636"/>
            <a:ext cx="39793" cy="238125"/>
          </a:xfrm>
          <a:custGeom>
            <a:avLst/>
            <a:gdLst/>
            <a:ahLst/>
            <a:cxnLst/>
            <a:rect l="l" t="t" r="r" b="b"/>
            <a:pathLst>
              <a:path w="29845" h="238125">
                <a:moveTo>
                  <a:pt x="0" y="0"/>
                </a:moveTo>
                <a:lnTo>
                  <a:pt x="0" y="237744"/>
                </a:lnTo>
                <a:lnTo>
                  <a:pt x="15983" y="235863"/>
                </a:lnTo>
                <a:lnTo>
                  <a:pt x="29577" y="195912"/>
                </a:lnTo>
                <a:lnTo>
                  <a:pt x="29692" y="44830"/>
                </a:lnTo>
                <a:lnTo>
                  <a:pt x="29437" y="27931"/>
                </a:lnTo>
                <a:lnTo>
                  <a:pt x="10274" y="0"/>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bk object 32"/>
          <p:cNvSpPr/>
          <p:nvPr/>
        </p:nvSpPr>
        <p:spPr>
          <a:xfrm>
            <a:off x="625703" y="206629"/>
            <a:ext cx="40640" cy="92710"/>
          </a:xfrm>
          <a:custGeom>
            <a:avLst/>
            <a:gdLst/>
            <a:ahLst/>
            <a:cxnLst/>
            <a:rect l="l" t="t" r="r" b="b"/>
            <a:pathLst>
              <a:path w="30479" h="92710">
                <a:moveTo>
                  <a:pt x="0" y="0"/>
                </a:moveTo>
                <a:lnTo>
                  <a:pt x="0" y="91948"/>
                </a:lnTo>
                <a:lnTo>
                  <a:pt x="2679" y="92201"/>
                </a:lnTo>
                <a:lnTo>
                  <a:pt x="4991" y="92201"/>
                </a:lnTo>
                <a:lnTo>
                  <a:pt x="6921" y="92201"/>
                </a:lnTo>
                <a:lnTo>
                  <a:pt x="15557" y="92201"/>
                </a:lnTo>
                <a:lnTo>
                  <a:pt x="21551" y="90043"/>
                </a:lnTo>
                <a:lnTo>
                  <a:pt x="24892" y="85851"/>
                </a:lnTo>
                <a:lnTo>
                  <a:pt x="28520" y="76796"/>
                </a:lnTo>
                <a:lnTo>
                  <a:pt x="29905" y="61612"/>
                </a:lnTo>
                <a:lnTo>
                  <a:pt x="29921" y="29718"/>
                </a:lnTo>
                <a:lnTo>
                  <a:pt x="29921" y="17399"/>
                </a:lnTo>
                <a:lnTo>
                  <a:pt x="27978" y="9271"/>
                </a:lnTo>
                <a:lnTo>
                  <a:pt x="24117" y="5588"/>
                </a:lnTo>
                <a:lnTo>
                  <a:pt x="20243" y="1904"/>
                </a:lnTo>
                <a:lnTo>
                  <a:pt x="12204" y="0"/>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bk object 33"/>
          <p:cNvSpPr/>
          <p:nvPr/>
        </p:nvSpPr>
        <p:spPr>
          <a:xfrm>
            <a:off x="3578694" y="198380"/>
            <a:ext cx="39793" cy="254635"/>
          </a:xfrm>
          <a:custGeom>
            <a:avLst/>
            <a:gdLst/>
            <a:ahLst/>
            <a:cxnLst/>
            <a:rect l="l" t="t" r="r" b="b"/>
            <a:pathLst>
              <a:path w="29844" h="254634">
                <a:moveTo>
                  <a:pt x="15239" y="0"/>
                </a:moveTo>
                <a:lnTo>
                  <a:pt x="10287" y="0"/>
                </a:lnTo>
                <a:lnTo>
                  <a:pt x="6476" y="1904"/>
                </a:lnTo>
                <a:lnTo>
                  <a:pt x="3937" y="5715"/>
                </a:lnTo>
                <a:lnTo>
                  <a:pt x="1513" y="13142"/>
                </a:lnTo>
                <a:lnTo>
                  <a:pt x="235" y="26825"/>
                </a:lnTo>
                <a:lnTo>
                  <a:pt x="0" y="208025"/>
                </a:lnTo>
                <a:lnTo>
                  <a:pt x="279" y="226057"/>
                </a:lnTo>
                <a:lnTo>
                  <a:pt x="1099" y="238903"/>
                </a:lnTo>
                <a:lnTo>
                  <a:pt x="2433" y="246562"/>
                </a:lnTo>
                <a:lnTo>
                  <a:pt x="4318" y="251840"/>
                </a:lnTo>
                <a:lnTo>
                  <a:pt x="8255" y="254253"/>
                </a:lnTo>
                <a:lnTo>
                  <a:pt x="14477" y="254253"/>
                </a:lnTo>
                <a:lnTo>
                  <a:pt x="20955" y="254253"/>
                </a:lnTo>
                <a:lnTo>
                  <a:pt x="29454" y="209032"/>
                </a:lnTo>
                <a:lnTo>
                  <a:pt x="29463" y="39243"/>
                </a:lnTo>
                <a:lnTo>
                  <a:pt x="29046" y="22279"/>
                </a:lnTo>
                <a:lnTo>
                  <a:pt x="27761" y="10871"/>
                </a:lnTo>
                <a:lnTo>
                  <a:pt x="24764" y="2412"/>
                </a:lnTo>
                <a:lnTo>
                  <a:pt x="20955" y="0"/>
                </a:lnTo>
                <a:lnTo>
                  <a:pt x="15239"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bk object 34"/>
          <p:cNvSpPr/>
          <p:nvPr/>
        </p:nvSpPr>
        <p:spPr>
          <a:xfrm>
            <a:off x="2184744" y="198380"/>
            <a:ext cx="39793" cy="254635"/>
          </a:xfrm>
          <a:custGeom>
            <a:avLst/>
            <a:gdLst/>
            <a:ahLst/>
            <a:cxnLst/>
            <a:rect l="l" t="t" r="r" b="b"/>
            <a:pathLst>
              <a:path w="29844" h="254634">
                <a:moveTo>
                  <a:pt x="15239" y="0"/>
                </a:moveTo>
                <a:lnTo>
                  <a:pt x="10287" y="0"/>
                </a:lnTo>
                <a:lnTo>
                  <a:pt x="6476" y="1904"/>
                </a:lnTo>
                <a:lnTo>
                  <a:pt x="3937" y="5715"/>
                </a:lnTo>
                <a:lnTo>
                  <a:pt x="1513" y="13142"/>
                </a:lnTo>
                <a:lnTo>
                  <a:pt x="235" y="26825"/>
                </a:lnTo>
                <a:lnTo>
                  <a:pt x="0" y="208025"/>
                </a:lnTo>
                <a:lnTo>
                  <a:pt x="279" y="226057"/>
                </a:lnTo>
                <a:lnTo>
                  <a:pt x="1099" y="238903"/>
                </a:lnTo>
                <a:lnTo>
                  <a:pt x="2433" y="246562"/>
                </a:lnTo>
                <a:lnTo>
                  <a:pt x="4318" y="251840"/>
                </a:lnTo>
                <a:lnTo>
                  <a:pt x="8254" y="254253"/>
                </a:lnTo>
                <a:lnTo>
                  <a:pt x="14477" y="254253"/>
                </a:lnTo>
                <a:lnTo>
                  <a:pt x="20954" y="254253"/>
                </a:lnTo>
                <a:lnTo>
                  <a:pt x="29454" y="209032"/>
                </a:lnTo>
                <a:lnTo>
                  <a:pt x="29463" y="39243"/>
                </a:lnTo>
                <a:lnTo>
                  <a:pt x="29046" y="22279"/>
                </a:lnTo>
                <a:lnTo>
                  <a:pt x="27761" y="10871"/>
                </a:lnTo>
                <a:lnTo>
                  <a:pt x="24764" y="2412"/>
                </a:lnTo>
                <a:lnTo>
                  <a:pt x="20954" y="0"/>
                </a:lnTo>
                <a:lnTo>
                  <a:pt x="15239"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bk object 35"/>
          <p:cNvSpPr/>
          <p:nvPr/>
        </p:nvSpPr>
        <p:spPr>
          <a:xfrm>
            <a:off x="11700763" y="144779"/>
            <a:ext cx="317500" cy="361950"/>
          </a:xfrm>
          <a:custGeom>
            <a:avLst/>
            <a:gdLst/>
            <a:ahLst/>
            <a:cxnLst/>
            <a:rect l="l" t="t" r="r" b="b"/>
            <a:pathLst>
              <a:path w="238125" h="361950">
                <a:moveTo>
                  <a:pt x="48005" y="0"/>
                </a:moveTo>
                <a:lnTo>
                  <a:pt x="183769" y="0"/>
                </a:lnTo>
                <a:lnTo>
                  <a:pt x="237617" y="361442"/>
                </a:lnTo>
                <a:lnTo>
                  <a:pt x="141477" y="361442"/>
                </a:lnTo>
                <a:lnTo>
                  <a:pt x="136525" y="296545"/>
                </a:lnTo>
                <a:lnTo>
                  <a:pt x="102870" y="296545"/>
                </a:lnTo>
                <a:lnTo>
                  <a:pt x="97154" y="361442"/>
                </a:lnTo>
                <a:lnTo>
                  <a:pt x="0" y="361442"/>
                </a:lnTo>
                <a:lnTo>
                  <a:pt x="48005"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bk object 36"/>
          <p:cNvSpPr/>
          <p:nvPr/>
        </p:nvSpPr>
        <p:spPr>
          <a:xfrm>
            <a:off x="11554461" y="144779"/>
            <a:ext cx="125307" cy="361950"/>
          </a:xfrm>
          <a:custGeom>
            <a:avLst/>
            <a:gdLst/>
            <a:ahLst/>
            <a:cxnLst/>
            <a:rect l="l" t="t" r="r" b="b"/>
            <a:pathLst>
              <a:path w="93979" h="361950">
                <a:moveTo>
                  <a:pt x="0" y="0"/>
                </a:moveTo>
                <a:lnTo>
                  <a:pt x="93979" y="0"/>
                </a:lnTo>
                <a:lnTo>
                  <a:pt x="93979"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bk object 37"/>
          <p:cNvSpPr/>
          <p:nvPr/>
        </p:nvSpPr>
        <p:spPr>
          <a:xfrm>
            <a:off x="11225279" y="144779"/>
            <a:ext cx="280247" cy="361950"/>
          </a:xfrm>
          <a:custGeom>
            <a:avLst/>
            <a:gdLst/>
            <a:ahLst/>
            <a:cxnLst/>
            <a:rect l="l" t="t" r="r" b="b"/>
            <a:pathLst>
              <a:path w="210184" h="361950">
                <a:moveTo>
                  <a:pt x="0" y="0"/>
                </a:moveTo>
                <a:lnTo>
                  <a:pt x="78613" y="0"/>
                </a:lnTo>
                <a:lnTo>
                  <a:pt x="131318" y="162814"/>
                </a:lnTo>
                <a:lnTo>
                  <a:pt x="131318" y="0"/>
                </a:lnTo>
                <a:lnTo>
                  <a:pt x="209803" y="0"/>
                </a:lnTo>
                <a:lnTo>
                  <a:pt x="209803" y="361442"/>
                </a:lnTo>
                <a:lnTo>
                  <a:pt x="127508" y="361442"/>
                </a:lnTo>
                <a:lnTo>
                  <a:pt x="78613" y="197103"/>
                </a:lnTo>
                <a:lnTo>
                  <a:pt x="78613"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bk object 38"/>
          <p:cNvSpPr/>
          <p:nvPr/>
        </p:nvSpPr>
        <p:spPr>
          <a:xfrm>
            <a:off x="10887963" y="144779"/>
            <a:ext cx="317500" cy="361950"/>
          </a:xfrm>
          <a:custGeom>
            <a:avLst/>
            <a:gdLst/>
            <a:ahLst/>
            <a:cxnLst/>
            <a:rect l="l" t="t" r="r" b="b"/>
            <a:pathLst>
              <a:path w="238125" h="361950">
                <a:moveTo>
                  <a:pt x="48005" y="0"/>
                </a:moveTo>
                <a:lnTo>
                  <a:pt x="183769" y="0"/>
                </a:lnTo>
                <a:lnTo>
                  <a:pt x="237617" y="361442"/>
                </a:lnTo>
                <a:lnTo>
                  <a:pt x="141477" y="361442"/>
                </a:lnTo>
                <a:lnTo>
                  <a:pt x="136525" y="296545"/>
                </a:lnTo>
                <a:lnTo>
                  <a:pt x="102870" y="296545"/>
                </a:lnTo>
                <a:lnTo>
                  <a:pt x="97154" y="361442"/>
                </a:lnTo>
                <a:lnTo>
                  <a:pt x="0" y="361442"/>
                </a:lnTo>
                <a:lnTo>
                  <a:pt x="48005"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bk object 39"/>
          <p:cNvSpPr/>
          <p:nvPr/>
        </p:nvSpPr>
        <p:spPr>
          <a:xfrm>
            <a:off x="10576900" y="144779"/>
            <a:ext cx="326813" cy="361950"/>
          </a:xfrm>
          <a:custGeom>
            <a:avLst/>
            <a:gdLst/>
            <a:ahLst/>
            <a:cxnLst/>
            <a:rect l="l" t="t" r="r" b="b"/>
            <a:pathLst>
              <a:path w="245109" h="361950">
                <a:moveTo>
                  <a:pt x="0" y="0"/>
                </a:moveTo>
                <a:lnTo>
                  <a:pt x="99186" y="0"/>
                </a:lnTo>
                <a:lnTo>
                  <a:pt x="100895" y="14824"/>
                </a:lnTo>
                <a:lnTo>
                  <a:pt x="105713" y="57913"/>
                </a:lnTo>
                <a:lnTo>
                  <a:pt x="110075" y="98930"/>
                </a:lnTo>
                <a:lnTo>
                  <a:pt x="113985" y="137878"/>
                </a:lnTo>
                <a:lnTo>
                  <a:pt x="118507" y="186593"/>
                </a:lnTo>
                <a:lnTo>
                  <a:pt x="122247" y="231639"/>
                </a:lnTo>
                <a:lnTo>
                  <a:pt x="123062" y="242328"/>
                </a:lnTo>
                <a:lnTo>
                  <a:pt x="124267" y="229469"/>
                </a:lnTo>
                <a:lnTo>
                  <a:pt x="127824" y="190628"/>
                </a:lnTo>
                <a:lnTo>
                  <a:pt x="130162" y="164749"/>
                </a:lnTo>
                <a:lnTo>
                  <a:pt x="131325" y="151885"/>
                </a:lnTo>
                <a:lnTo>
                  <a:pt x="134809" y="113875"/>
                </a:lnTo>
                <a:lnTo>
                  <a:pt x="138315" y="77231"/>
                </a:lnTo>
                <a:lnTo>
                  <a:pt x="145796" y="0"/>
                </a:lnTo>
                <a:lnTo>
                  <a:pt x="244982" y="0"/>
                </a:lnTo>
                <a:lnTo>
                  <a:pt x="197103" y="361442"/>
                </a:lnTo>
                <a:lnTo>
                  <a:pt x="54355"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bk object 40"/>
          <p:cNvSpPr/>
          <p:nvPr/>
        </p:nvSpPr>
        <p:spPr>
          <a:xfrm>
            <a:off x="10400285" y="144779"/>
            <a:ext cx="201507" cy="361950"/>
          </a:xfrm>
          <a:custGeom>
            <a:avLst/>
            <a:gdLst/>
            <a:ahLst/>
            <a:cxnLst/>
            <a:rect l="l" t="t" r="r" b="b"/>
            <a:pathLst>
              <a:path w="151129" h="361950">
                <a:moveTo>
                  <a:pt x="0" y="0"/>
                </a:moveTo>
                <a:lnTo>
                  <a:pt x="93979" y="0"/>
                </a:lnTo>
                <a:lnTo>
                  <a:pt x="93979" y="289179"/>
                </a:lnTo>
                <a:lnTo>
                  <a:pt x="151129" y="289179"/>
                </a:lnTo>
                <a:lnTo>
                  <a:pt x="151129"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bk object 41"/>
          <p:cNvSpPr/>
          <p:nvPr/>
        </p:nvSpPr>
        <p:spPr>
          <a:xfrm>
            <a:off x="10083124" y="144779"/>
            <a:ext cx="296333" cy="361950"/>
          </a:xfrm>
          <a:custGeom>
            <a:avLst/>
            <a:gdLst/>
            <a:ahLst/>
            <a:cxnLst/>
            <a:rect l="l" t="t" r="r" b="b"/>
            <a:pathLst>
              <a:path w="222250" h="361950">
                <a:moveTo>
                  <a:pt x="0" y="0"/>
                </a:moveTo>
                <a:lnTo>
                  <a:pt x="86359" y="0"/>
                </a:lnTo>
                <a:lnTo>
                  <a:pt x="89778" y="18104"/>
                </a:lnTo>
                <a:lnTo>
                  <a:pt x="98404" y="65975"/>
                </a:lnTo>
                <a:lnTo>
                  <a:pt x="104587" y="104179"/>
                </a:lnTo>
                <a:lnTo>
                  <a:pt x="109031" y="140083"/>
                </a:lnTo>
                <a:lnTo>
                  <a:pt x="110553" y="130140"/>
                </a:lnTo>
                <a:lnTo>
                  <a:pt x="118252" y="85191"/>
                </a:lnTo>
                <a:lnTo>
                  <a:pt x="125723" y="46329"/>
                </a:lnTo>
                <a:lnTo>
                  <a:pt x="134657" y="3359"/>
                </a:lnTo>
                <a:lnTo>
                  <a:pt x="221741" y="0"/>
                </a:lnTo>
                <a:lnTo>
                  <a:pt x="153161" y="230632"/>
                </a:lnTo>
                <a:lnTo>
                  <a:pt x="153161" y="361442"/>
                </a:lnTo>
                <a:lnTo>
                  <a:pt x="66166" y="361442"/>
                </a:lnTo>
                <a:lnTo>
                  <a:pt x="66166" y="23063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bk object 42"/>
          <p:cNvSpPr/>
          <p:nvPr/>
        </p:nvSpPr>
        <p:spPr>
          <a:xfrm>
            <a:off x="9467599" y="144779"/>
            <a:ext cx="280247" cy="361950"/>
          </a:xfrm>
          <a:custGeom>
            <a:avLst/>
            <a:gdLst/>
            <a:ahLst/>
            <a:cxnLst/>
            <a:rect l="l" t="t" r="r" b="b"/>
            <a:pathLst>
              <a:path w="210184" h="361950">
                <a:moveTo>
                  <a:pt x="0" y="0"/>
                </a:moveTo>
                <a:lnTo>
                  <a:pt x="78612" y="0"/>
                </a:lnTo>
                <a:lnTo>
                  <a:pt x="131318" y="162814"/>
                </a:lnTo>
                <a:lnTo>
                  <a:pt x="131318" y="0"/>
                </a:lnTo>
                <a:lnTo>
                  <a:pt x="209803" y="0"/>
                </a:lnTo>
                <a:lnTo>
                  <a:pt x="209803" y="361442"/>
                </a:lnTo>
                <a:lnTo>
                  <a:pt x="127507" y="361442"/>
                </a:lnTo>
                <a:lnTo>
                  <a:pt x="78612" y="197103"/>
                </a:lnTo>
                <a:lnTo>
                  <a:pt x="78612"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bk object 43"/>
          <p:cNvSpPr/>
          <p:nvPr/>
        </p:nvSpPr>
        <p:spPr>
          <a:xfrm>
            <a:off x="9138415" y="144779"/>
            <a:ext cx="280247" cy="361950"/>
          </a:xfrm>
          <a:custGeom>
            <a:avLst/>
            <a:gdLst/>
            <a:ahLst/>
            <a:cxnLst/>
            <a:rect l="l" t="t" r="r" b="b"/>
            <a:pathLst>
              <a:path w="210184" h="361950">
                <a:moveTo>
                  <a:pt x="0" y="0"/>
                </a:moveTo>
                <a:lnTo>
                  <a:pt x="78613" y="0"/>
                </a:lnTo>
                <a:lnTo>
                  <a:pt x="131318" y="162814"/>
                </a:lnTo>
                <a:lnTo>
                  <a:pt x="131318" y="0"/>
                </a:lnTo>
                <a:lnTo>
                  <a:pt x="209804" y="0"/>
                </a:lnTo>
                <a:lnTo>
                  <a:pt x="209804" y="361442"/>
                </a:lnTo>
                <a:lnTo>
                  <a:pt x="127508" y="361442"/>
                </a:lnTo>
                <a:lnTo>
                  <a:pt x="78613" y="197103"/>
                </a:lnTo>
                <a:lnTo>
                  <a:pt x="78613"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bk object 44"/>
          <p:cNvSpPr/>
          <p:nvPr/>
        </p:nvSpPr>
        <p:spPr>
          <a:xfrm>
            <a:off x="8884416" y="144779"/>
            <a:ext cx="217593" cy="361950"/>
          </a:xfrm>
          <a:custGeom>
            <a:avLst/>
            <a:gdLst/>
            <a:ahLst/>
            <a:cxnLst/>
            <a:rect l="l" t="t" r="r" b="b"/>
            <a:pathLst>
              <a:path w="163195" h="361950">
                <a:moveTo>
                  <a:pt x="0" y="0"/>
                </a:moveTo>
                <a:lnTo>
                  <a:pt x="156718" y="0"/>
                </a:lnTo>
                <a:lnTo>
                  <a:pt x="156718" y="72390"/>
                </a:lnTo>
                <a:lnTo>
                  <a:pt x="93980" y="72390"/>
                </a:lnTo>
                <a:lnTo>
                  <a:pt x="93980" y="140843"/>
                </a:lnTo>
                <a:lnTo>
                  <a:pt x="152654" y="140843"/>
                </a:lnTo>
                <a:lnTo>
                  <a:pt x="152654" y="209676"/>
                </a:lnTo>
                <a:lnTo>
                  <a:pt x="93980" y="209676"/>
                </a:lnTo>
                <a:lnTo>
                  <a:pt x="93980" y="289179"/>
                </a:lnTo>
                <a:lnTo>
                  <a:pt x="162941" y="289179"/>
                </a:lnTo>
                <a:lnTo>
                  <a:pt x="162941"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bk object 45"/>
          <p:cNvSpPr/>
          <p:nvPr/>
        </p:nvSpPr>
        <p:spPr>
          <a:xfrm>
            <a:off x="8577583" y="144779"/>
            <a:ext cx="270087" cy="361950"/>
          </a:xfrm>
          <a:custGeom>
            <a:avLst/>
            <a:gdLst/>
            <a:ahLst/>
            <a:cxnLst/>
            <a:rect l="l" t="t" r="r" b="b"/>
            <a:pathLst>
              <a:path w="202565" h="361950">
                <a:moveTo>
                  <a:pt x="0" y="0"/>
                </a:moveTo>
                <a:lnTo>
                  <a:pt x="94614" y="0"/>
                </a:lnTo>
                <a:lnTo>
                  <a:pt x="110259" y="278"/>
                </a:lnTo>
                <a:lnTo>
                  <a:pt x="163120" y="9633"/>
                </a:lnTo>
                <a:lnTo>
                  <a:pt x="196533" y="43362"/>
                </a:lnTo>
                <a:lnTo>
                  <a:pt x="202379" y="92904"/>
                </a:lnTo>
                <a:lnTo>
                  <a:pt x="202437" y="132588"/>
                </a:lnTo>
                <a:lnTo>
                  <a:pt x="202009" y="148665"/>
                </a:lnTo>
                <a:lnTo>
                  <a:pt x="188822" y="193385"/>
                </a:lnTo>
                <a:lnTo>
                  <a:pt x="153409" y="211855"/>
                </a:lnTo>
                <a:lnTo>
                  <a:pt x="93980" y="215900"/>
                </a:lnTo>
                <a:lnTo>
                  <a:pt x="93980"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bk object 46"/>
          <p:cNvSpPr/>
          <p:nvPr/>
        </p:nvSpPr>
        <p:spPr>
          <a:xfrm>
            <a:off x="8138673" y="144779"/>
            <a:ext cx="280247" cy="361950"/>
          </a:xfrm>
          <a:custGeom>
            <a:avLst/>
            <a:gdLst/>
            <a:ahLst/>
            <a:cxnLst/>
            <a:rect l="l" t="t" r="r" b="b"/>
            <a:pathLst>
              <a:path w="210185" h="361950">
                <a:moveTo>
                  <a:pt x="0" y="0"/>
                </a:moveTo>
                <a:lnTo>
                  <a:pt x="78612" y="0"/>
                </a:lnTo>
                <a:lnTo>
                  <a:pt x="131318" y="162814"/>
                </a:lnTo>
                <a:lnTo>
                  <a:pt x="131318" y="0"/>
                </a:lnTo>
                <a:lnTo>
                  <a:pt x="209803" y="0"/>
                </a:lnTo>
                <a:lnTo>
                  <a:pt x="209803" y="361442"/>
                </a:lnTo>
                <a:lnTo>
                  <a:pt x="127508" y="361442"/>
                </a:lnTo>
                <a:lnTo>
                  <a:pt x="78612" y="197103"/>
                </a:lnTo>
                <a:lnTo>
                  <a:pt x="78612"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bk object 47"/>
          <p:cNvSpPr/>
          <p:nvPr/>
        </p:nvSpPr>
        <p:spPr>
          <a:xfrm>
            <a:off x="7963917" y="144779"/>
            <a:ext cx="125307" cy="361950"/>
          </a:xfrm>
          <a:custGeom>
            <a:avLst/>
            <a:gdLst/>
            <a:ahLst/>
            <a:cxnLst/>
            <a:rect l="l" t="t" r="r" b="b"/>
            <a:pathLst>
              <a:path w="93979" h="361950">
                <a:moveTo>
                  <a:pt x="0" y="0"/>
                </a:moveTo>
                <a:lnTo>
                  <a:pt x="93979" y="0"/>
                </a:lnTo>
                <a:lnTo>
                  <a:pt x="93979"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bk object 48"/>
          <p:cNvSpPr/>
          <p:nvPr/>
        </p:nvSpPr>
        <p:spPr>
          <a:xfrm>
            <a:off x="7532964" y="144779"/>
            <a:ext cx="296333" cy="361950"/>
          </a:xfrm>
          <a:custGeom>
            <a:avLst/>
            <a:gdLst/>
            <a:ahLst/>
            <a:cxnLst/>
            <a:rect l="l" t="t" r="r" b="b"/>
            <a:pathLst>
              <a:path w="222250" h="361950">
                <a:moveTo>
                  <a:pt x="0" y="0"/>
                </a:moveTo>
                <a:lnTo>
                  <a:pt x="86360" y="0"/>
                </a:lnTo>
                <a:lnTo>
                  <a:pt x="89778" y="18104"/>
                </a:lnTo>
                <a:lnTo>
                  <a:pt x="98404" y="65975"/>
                </a:lnTo>
                <a:lnTo>
                  <a:pt x="104587" y="104179"/>
                </a:lnTo>
                <a:lnTo>
                  <a:pt x="109031" y="140083"/>
                </a:lnTo>
                <a:lnTo>
                  <a:pt x="110553" y="130140"/>
                </a:lnTo>
                <a:lnTo>
                  <a:pt x="118252" y="85191"/>
                </a:lnTo>
                <a:lnTo>
                  <a:pt x="125723" y="46329"/>
                </a:lnTo>
                <a:lnTo>
                  <a:pt x="134657" y="3359"/>
                </a:lnTo>
                <a:lnTo>
                  <a:pt x="221741" y="0"/>
                </a:lnTo>
                <a:lnTo>
                  <a:pt x="153162" y="230632"/>
                </a:lnTo>
                <a:lnTo>
                  <a:pt x="153162" y="361442"/>
                </a:lnTo>
                <a:lnTo>
                  <a:pt x="66166" y="361442"/>
                </a:lnTo>
                <a:lnTo>
                  <a:pt x="66166" y="23063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bk object 49"/>
          <p:cNvSpPr/>
          <p:nvPr/>
        </p:nvSpPr>
        <p:spPr>
          <a:xfrm>
            <a:off x="7368541" y="144779"/>
            <a:ext cx="201507" cy="361950"/>
          </a:xfrm>
          <a:custGeom>
            <a:avLst/>
            <a:gdLst/>
            <a:ahLst/>
            <a:cxnLst/>
            <a:rect l="l" t="t" r="r" b="b"/>
            <a:pathLst>
              <a:path w="151129" h="361950">
                <a:moveTo>
                  <a:pt x="0" y="0"/>
                </a:moveTo>
                <a:lnTo>
                  <a:pt x="93980" y="0"/>
                </a:lnTo>
                <a:lnTo>
                  <a:pt x="93980" y="289179"/>
                </a:lnTo>
                <a:lnTo>
                  <a:pt x="151130" y="289179"/>
                </a:lnTo>
                <a:lnTo>
                  <a:pt x="151130"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bk object 50"/>
          <p:cNvSpPr/>
          <p:nvPr/>
        </p:nvSpPr>
        <p:spPr>
          <a:xfrm>
            <a:off x="7126736" y="144779"/>
            <a:ext cx="212513" cy="361950"/>
          </a:xfrm>
          <a:custGeom>
            <a:avLst/>
            <a:gdLst/>
            <a:ahLst/>
            <a:cxnLst/>
            <a:rect l="l" t="t" r="r" b="b"/>
            <a:pathLst>
              <a:path w="159385" h="361950">
                <a:moveTo>
                  <a:pt x="0" y="0"/>
                </a:moveTo>
                <a:lnTo>
                  <a:pt x="159130" y="0"/>
                </a:lnTo>
                <a:lnTo>
                  <a:pt x="159130" y="72390"/>
                </a:lnTo>
                <a:lnTo>
                  <a:pt x="93979" y="72390"/>
                </a:lnTo>
                <a:lnTo>
                  <a:pt x="93979" y="140843"/>
                </a:lnTo>
                <a:lnTo>
                  <a:pt x="152018" y="140843"/>
                </a:lnTo>
                <a:lnTo>
                  <a:pt x="152018" y="209676"/>
                </a:lnTo>
                <a:lnTo>
                  <a:pt x="93979" y="209676"/>
                </a:lnTo>
                <a:lnTo>
                  <a:pt x="93979"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bk object 51"/>
          <p:cNvSpPr/>
          <p:nvPr/>
        </p:nvSpPr>
        <p:spPr>
          <a:xfrm>
            <a:off x="6797551" y="144779"/>
            <a:ext cx="280247" cy="361950"/>
          </a:xfrm>
          <a:custGeom>
            <a:avLst/>
            <a:gdLst/>
            <a:ahLst/>
            <a:cxnLst/>
            <a:rect l="l" t="t" r="r" b="b"/>
            <a:pathLst>
              <a:path w="210185" h="361950">
                <a:moveTo>
                  <a:pt x="0" y="0"/>
                </a:moveTo>
                <a:lnTo>
                  <a:pt x="78612" y="0"/>
                </a:lnTo>
                <a:lnTo>
                  <a:pt x="131317" y="162814"/>
                </a:lnTo>
                <a:lnTo>
                  <a:pt x="131317" y="0"/>
                </a:lnTo>
                <a:lnTo>
                  <a:pt x="209803" y="0"/>
                </a:lnTo>
                <a:lnTo>
                  <a:pt x="209803" y="361442"/>
                </a:lnTo>
                <a:lnTo>
                  <a:pt x="127508" y="361442"/>
                </a:lnTo>
                <a:lnTo>
                  <a:pt x="78612" y="197103"/>
                </a:lnTo>
                <a:lnTo>
                  <a:pt x="78612"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bk object 52"/>
          <p:cNvSpPr/>
          <p:nvPr/>
        </p:nvSpPr>
        <p:spPr>
          <a:xfrm>
            <a:off x="6468367" y="144779"/>
            <a:ext cx="280247" cy="361950"/>
          </a:xfrm>
          <a:custGeom>
            <a:avLst/>
            <a:gdLst/>
            <a:ahLst/>
            <a:cxnLst/>
            <a:rect l="l" t="t" r="r" b="b"/>
            <a:pathLst>
              <a:path w="210185" h="361950">
                <a:moveTo>
                  <a:pt x="0" y="0"/>
                </a:moveTo>
                <a:lnTo>
                  <a:pt x="66548" y="0"/>
                </a:lnTo>
                <a:lnTo>
                  <a:pt x="84424" y="105"/>
                </a:lnTo>
                <a:lnTo>
                  <a:pt x="127858" y="1669"/>
                </a:lnTo>
                <a:lnTo>
                  <a:pt x="168407" y="9055"/>
                </a:lnTo>
                <a:lnTo>
                  <a:pt x="201269" y="45586"/>
                </a:lnTo>
                <a:lnTo>
                  <a:pt x="209798" y="96936"/>
                </a:lnTo>
                <a:lnTo>
                  <a:pt x="209330" y="114622"/>
                </a:lnTo>
                <a:lnTo>
                  <a:pt x="193800" y="160153"/>
                </a:lnTo>
                <a:lnTo>
                  <a:pt x="171127" y="170868"/>
                </a:lnTo>
                <a:lnTo>
                  <a:pt x="180236" y="178647"/>
                </a:lnTo>
                <a:lnTo>
                  <a:pt x="206476" y="209281"/>
                </a:lnTo>
                <a:lnTo>
                  <a:pt x="209775" y="257051"/>
                </a:lnTo>
                <a:lnTo>
                  <a:pt x="209803" y="361442"/>
                </a:lnTo>
                <a:lnTo>
                  <a:pt x="122554" y="361442"/>
                </a:lnTo>
                <a:lnTo>
                  <a:pt x="122554" y="241300"/>
                </a:lnTo>
                <a:lnTo>
                  <a:pt x="121993" y="223709"/>
                </a:lnTo>
                <a:lnTo>
                  <a:pt x="120307" y="211517"/>
                </a:lnTo>
                <a:lnTo>
                  <a:pt x="111675" y="201836"/>
                </a:lnTo>
                <a:lnTo>
                  <a:pt x="98966" y="198641"/>
                </a:lnTo>
                <a:lnTo>
                  <a:pt x="93979"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bk object 53"/>
          <p:cNvSpPr/>
          <p:nvPr/>
        </p:nvSpPr>
        <p:spPr>
          <a:xfrm>
            <a:off x="6214368" y="144779"/>
            <a:ext cx="217593" cy="361950"/>
          </a:xfrm>
          <a:custGeom>
            <a:avLst/>
            <a:gdLst/>
            <a:ahLst/>
            <a:cxnLst/>
            <a:rect l="l" t="t" r="r" b="b"/>
            <a:pathLst>
              <a:path w="163195" h="361950">
                <a:moveTo>
                  <a:pt x="0" y="0"/>
                </a:moveTo>
                <a:lnTo>
                  <a:pt x="156717" y="0"/>
                </a:lnTo>
                <a:lnTo>
                  <a:pt x="156717" y="72390"/>
                </a:lnTo>
                <a:lnTo>
                  <a:pt x="93979" y="72390"/>
                </a:lnTo>
                <a:lnTo>
                  <a:pt x="93979" y="140843"/>
                </a:lnTo>
                <a:lnTo>
                  <a:pt x="152653" y="140843"/>
                </a:lnTo>
                <a:lnTo>
                  <a:pt x="152653" y="209676"/>
                </a:lnTo>
                <a:lnTo>
                  <a:pt x="93979" y="209676"/>
                </a:lnTo>
                <a:lnTo>
                  <a:pt x="93979" y="289179"/>
                </a:lnTo>
                <a:lnTo>
                  <a:pt x="162940" y="289179"/>
                </a:lnTo>
                <a:lnTo>
                  <a:pt x="162940" y="361442"/>
                </a:lnTo>
                <a:lnTo>
                  <a:pt x="0" y="361442"/>
                </a:lnTo>
                <a:lnTo>
                  <a:pt x="0" y="0"/>
                </a:lnTo>
                <a:close/>
              </a:path>
            </a:pathLst>
          </a:custGeom>
          <a:ln w="1219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bk object 54"/>
          <p:cNvSpPr/>
          <p:nvPr/>
        </p:nvSpPr>
        <p:spPr>
          <a:xfrm>
            <a:off x="5912612" y="144779"/>
            <a:ext cx="274320" cy="361950"/>
          </a:xfrm>
          <a:custGeom>
            <a:avLst/>
            <a:gdLst/>
            <a:ahLst/>
            <a:cxnLst/>
            <a:rect l="l" t="t" r="r" b="b"/>
            <a:pathLst>
              <a:path w="205739" h="361950">
                <a:moveTo>
                  <a:pt x="0" y="0"/>
                </a:moveTo>
                <a:lnTo>
                  <a:pt x="205358" y="0"/>
                </a:lnTo>
                <a:lnTo>
                  <a:pt x="205358" y="72390"/>
                </a:lnTo>
                <a:lnTo>
                  <a:pt x="149478" y="72390"/>
                </a:lnTo>
                <a:lnTo>
                  <a:pt x="149478" y="361442"/>
                </a:lnTo>
                <a:lnTo>
                  <a:pt x="55499" y="361442"/>
                </a:lnTo>
                <a:lnTo>
                  <a:pt x="55499" y="72390"/>
                </a:lnTo>
                <a:lnTo>
                  <a:pt x="0" y="72390"/>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bk object 55"/>
          <p:cNvSpPr/>
          <p:nvPr/>
        </p:nvSpPr>
        <p:spPr>
          <a:xfrm>
            <a:off x="5604767" y="144779"/>
            <a:ext cx="280247" cy="361950"/>
          </a:xfrm>
          <a:custGeom>
            <a:avLst/>
            <a:gdLst/>
            <a:ahLst/>
            <a:cxnLst/>
            <a:rect l="l" t="t" r="r" b="b"/>
            <a:pathLst>
              <a:path w="210185" h="361950">
                <a:moveTo>
                  <a:pt x="0" y="0"/>
                </a:moveTo>
                <a:lnTo>
                  <a:pt x="78612" y="0"/>
                </a:lnTo>
                <a:lnTo>
                  <a:pt x="131317" y="162814"/>
                </a:lnTo>
                <a:lnTo>
                  <a:pt x="131317" y="0"/>
                </a:lnTo>
                <a:lnTo>
                  <a:pt x="209803" y="0"/>
                </a:lnTo>
                <a:lnTo>
                  <a:pt x="209803" y="361442"/>
                </a:lnTo>
                <a:lnTo>
                  <a:pt x="127507" y="361442"/>
                </a:lnTo>
                <a:lnTo>
                  <a:pt x="78612" y="197103"/>
                </a:lnTo>
                <a:lnTo>
                  <a:pt x="78612"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bk object 56"/>
          <p:cNvSpPr/>
          <p:nvPr/>
        </p:nvSpPr>
        <p:spPr>
          <a:xfrm>
            <a:off x="5267455" y="144779"/>
            <a:ext cx="317500" cy="361950"/>
          </a:xfrm>
          <a:custGeom>
            <a:avLst/>
            <a:gdLst/>
            <a:ahLst/>
            <a:cxnLst/>
            <a:rect l="l" t="t" r="r" b="b"/>
            <a:pathLst>
              <a:path w="238125" h="361950">
                <a:moveTo>
                  <a:pt x="48006" y="0"/>
                </a:moveTo>
                <a:lnTo>
                  <a:pt x="183769" y="0"/>
                </a:lnTo>
                <a:lnTo>
                  <a:pt x="237616" y="361442"/>
                </a:lnTo>
                <a:lnTo>
                  <a:pt x="141477" y="361442"/>
                </a:lnTo>
                <a:lnTo>
                  <a:pt x="136525" y="296545"/>
                </a:lnTo>
                <a:lnTo>
                  <a:pt x="102870" y="296545"/>
                </a:lnTo>
                <a:lnTo>
                  <a:pt x="97155" y="361442"/>
                </a:lnTo>
                <a:lnTo>
                  <a:pt x="0" y="361442"/>
                </a:lnTo>
                <a:lnTo>
                  <a:pt x="48006"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bk object 57"/>
          <p:cNvSpPr/>
          <p:nvPr/>
        </p:nvSpPr>
        <p:spPr>
          <a:xfrm>
            <a:off x="5050029" y="144779"/>
            <a:ext cx="201507" cy="361950"/>
          </a:xfrm>
          <a:custGeom>
            <a:avLst/>
            <a:gdLst/>
            <a:ahLst/>
            <a:cxnLst/>
            <a:rect l="l" t="t" r="r" b="b"/>
            <a:pathLst>
              <a:path w="151129" h="361950">
                <a:moveTo>
                  <a:pt x="0" y="0"/>
                </a:moveTo>
                <a:lnTo>
                  <a:pt x="93979" y="0"/>
                </a:lnTo>
                <a:lnTo>
                  <a:pt x="93979" y="289179"/>
                </a:lnTo>
                <a:lnTo>
                  <a:pt x="151129" y="289179"/>
                </a:lnTo>
                <a:lnTo>
                  <a:pt x="151129"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bk object 58"/>
          <p:cNvSpPr/>
          <p:nvPr/>
        </p:nvSpPr>
        <p:spPr>
          <a:xfrm>
            <a:off x="4605020" y="144779"/>
            <a:ext cx="290405" cy="361950"/>
          </a:xfrm>
          <a:custGeom>
            <a:avLst/>
            <a:gdLst/>
            <a:ahLst/>
            <a:cxnLst/>
            <a:rect l="l" t="t" r="r" b="b"/>
            <a:pathLst>
              <a:path w="217804" h="361950">
                <a:moveTo>
                  <a:pt x="0" y="0"/>
                </a:moveTo>
                <a:lnTo>
                  <a:pt x="70358" y="0"/>
                </a:lnTo>
                <a:lnTo>
                  <a:pt x="88246" y="122"/>
                </a:lnTo>
                <a:lnTo>
                  <a:pt x="131933" y="1920"/>
                </a:lnTo>
                <a:lnTo>
                  <a:pt x="174778" y="10400"/>
                </a:lnTo>
                <a:lnTo>
                  <a:pt x="204812" y="35053"/>
                </a:lnTo>
                <a:lnTo>
                  <a:pt x="216304" y="75136"/>
                </a:lnTo>
                <a:lnTo>
                  <a:pt x="217645" y="117380"/>
                </a:lnTo>
                <a:lnTo>
                  <a:pt x="217677" y="254127"/>
                </a:lnTo>
                <a:lnTo>
                  <a:pt x="217504" y="271840"/>
                </a:lnTo>
                <a:lnTo>
                  <a:pt x="214901" y="310344"/>
                </a:lnTo>
                <a:lnTo>
                  <a:pt x="189502" y="349690"/>
                </a:lnTo>
                <a:lnTo>
                  <a:pt x="141580" y="360791"/>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bk object 59"/>
          <p:cNvSpPr/>
          <p:nvPr/>
        </p:nvSpPr>
        <p:spPr>
          <a:xfrm>
            <a:off x="4351025" y="144779"/>
            <a:ext cx="217593" cy="361950"/>
          </a:xfrm>
          <a:custGeom>
            <a:avLst/>
            <a:gdLst/>
            <a:ahLst/>
            <a:cxnLst/>
            <a:rect l="l" t="t" r="r" b="b"/>
            <a:pathLst>
              <a:path w="163195" h="361950">
                <a:moveTo>
                  <a:pt x="0" y="0"/>
                </a:moveTo>
                <a:lnTo>
                  <a:pt x="156718" y="0"/>
                </a:lnTo>
                <a:lnTo>
                  <a:pt x="156718" y="72390"/>
                </a:lnTo>
                <a:lnTo>
                  <a:pt x="93980" y="72390"/>
                </a:lnTo>
                <a:lnTo>
                  <a:pt x="93980" y="140843"/>
                </a:lnTo>
                <a:lnTo>
                  <a:pt x="152654" y="140843"/>
                </a:lnTo>
                <a:lnTo>
                  <a:pt x="152654" y="209676"/>
                </a:lnTo>
                <a:lnTo>
                  <a:pt x="93980" y="209676"/>
                </a:lnTo>
                <a:lnTo>
                  <a:pt x="93980" y="289179"/>
                </a:lnTo>
                <a:lnTo>
                  <a:pt x="162940" y="289179"/>
                </a:lnTo>
                <a:lnTo>
                  <a:pt x="162940" y="361442"/>
                </a:lnTo>
                <a:lnTo>
                  <a:pt x="0" y="361442"/>
                </a:lnTo>
                <a:lnTo>
                  <a:pt x="0" y="0"/>
                </a:lnTo>
                <a:close/>
              </a:path>
            </a:pathLst>
          </a:custGeom>
          <a:ln w="1219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bk object 60"/>
          <p:cNvSpPr/>
          <p:nvPr/>
        </p:nvSpPr>
        <p:spPr>
          <a:xfrm>
            <a:off x="4049268" y="144779"/>
            <a:ext cx="274320" cy="361950"/>
          </a:xfrm>
          <a:custGeom>
            <a:avLst/>
            <a:gdLst/>
            <a:ahLst/>
            <a:cxnLst/>
            <a:rect l="l" t="t" r="r" b="b"/>
            <a:pathLst>
              <a:path w="205739" h="361950">
                <a:moveTo>
                  <a:pt x="0" y="0"/>
                </a:moveTo>
                <a:lnTo>
                  <a:pt x="205359" y="0"/>
                </a:lnTo>
                <a:lnTo>
                  <a:pt x="205359" y="72390"/>
                </a:lnTo>
                <a:lnTo>
                  <a:pt x="149479" y="72390"/>
                </a:lnTo>
                <a:lnTo>
                  <a:pt x="149479" y="361442"/>
                </a:lnTo>
                <a:lnTo>
                  <a:pt x="55499" y="361442"/>
                </a:lnTo>
                <a:lnTo>
                  <a:pt x="55499" y="72390"/>
                </a:lnTo>
                <a:lnTo>
                  <a:pt x="0" y="72390"/>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bk object 61"/>
          <p:cNvSpPr/>
          <p:nvPr/>
        </p:nvSpPr>
        <p:spPr>
          <a:xfrm>
            <a:off x="3768852" y="144779"/>
            <a:ext cx="274320" cy="361950"/>
          </a:xfrm>
          <a:custGeom>
            <a:avLst/>
            <a:gdLst/>
            <a:ahLst/>
            <a:cxnLst/>
            <a:rect l="l" t="t" r="r" b="b"/>
            <a:pathLst>
              <a:path w="205739" h="361950">
                <a:moveTo>
                  <a:pt x="0" y="0"/>
                </a:moveTo>
                <a:lnTo>
                  <a:pt x="205359" y="0"/>
                </a:lnTo>
                <a:lnTo>
                  <a:pt x="205359" y="72390"/>
                </a:lnTo>
                <a:lnTo>
                  <a:pt x="149479" y="72390"/>
                </a:lnTo>
                <a:lnTo>
                  <a:pt x="149479" y="361442"/>
                </a:lnTo>
                <a:lnTo>
                  <a:pt x="55499" y="361442"/>
                </a:lnTo>
                <a:lnTo>
                  <a:pt x="55499" y="72390"/>
                </a:lnTo>
                <a:lnTo>
                  <a:pt x="0" y="72390"/>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bk object 62"/>
          <p:cNvSpPr/>
          <p:nvPr/>
        </p:nvSpPr>
        <p:spPr>
          <a:xfrm>
            <a:off x="3150111" y="144779"/>
            <a:ext cx="270087" cy="361950"/>
          </a:xfrm>
          <a:custGeom>
            <a:avLst/>
            <a:gdLst/>
            <a:ahLst/>
            <a:cxnLst/>
            <a:rect l="l" t="t" r="r" b="b"/>
            <a:pathLst>
              <a:path w="202564" h="361950">
                <a:moveTo>
                  <a:pt x="0" y="0"/>
                </a:moveTo>
                <a:lnTo>
                  <a:pt x="94614" y="0"/>
                </a:lnTo>
                <a:lnTo>
                  <a:pt x="110259" y="278"/>
                </a:lnTo>
                <a:lnTo>
                  <a:pt x="163120" y="9633"/>
                </a:lnTo>
                <a:lnTo>
                  <a:pt x="196533" y="43362"/>
                </a:lnTo>
                <a:lnTo>
                  <a:pt x="202379" y="92904"/>
                </a:lnTo>
                <a:lnTo>
                  <a:pt x="202437" y="132588"/>
                </a:lnTo>
                <a:lnTo>
                  <a:pt x="202009" y="148665"/>
                </a:lnTo>
                <a:lnTo>
                  <a:pt x="188822" y="193385"/>
                </a:lnTo>
                <a:lnTo>
                  <a:pt x="153409" y="211855"/>
                </a:lnTo>
                <a:lnTo>
                  <a:pt x="93980" y="215900"/>
                </a:lnTo>
                <a:lnTo>
                  <a:pt x="93980"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bk object 63"/>
          <p:cNvSpPr/>
          <p:nvPr/>
        </p:nvSpPr>
        <p:spPr>
          <a:xfrm>
            <a:off x="2396239" y="144779"/>
            <a:ext cx="280247" cy="361950"/>
          </a:xfrm>
          <a:custGeom>
            <a:avLst/>
            <a:gdLst/>
            <a:ahLst/>
            <a:cxnLst/>
            <a:rect l="l" t="t" r="r" b="b"/>
            <a:pathLst>
              <a:path w="210185" h="361950">
                <a:moveTo>
                  <a:pt x="0" y="0"/>
                </a:moveTo>
                <a:lnTo>
                  <a:pt x="78612" y="0"/>
                </a:lnTo>
                <a:lnTo>
                  <a:pt x="131318" y="162814"/>
                </a:lnTo>
                <a:lnTo>
                  <a:pt x="131318" y="0"/>
                </a:lnTo>
                <a:lnTo>
                  <a:pt x="209804" y="0"/>
                </a:lnTo>
                <a:lnTo>
                  <a:pt x="209804" y="361442"/>
                </a:lnTo>
                <a:lnTo>
                  <a:pt x="127508" y="361442"/>
                </a:lnTo>
                <a:lnTo>
                  <a:pt x="78612" y="197103"/>
                </a:lnTo>
                <a:lnTo>
                  <a:pt x="78612"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bk object 64"/>
          <p:cNvSpPr/>
          <p:nvPr/>
        </p:nvSpPr>
        <p:spPr>
          <a:xfrm>
            <a:off x="1699264" y="144779"/>
            <a:ext cx="217593" cy="361950"/>
          </a:xfrm>
          <a:custGeom>
            <a:avLst/>
            <a:gdLst/>
            <a:ahLst/>
            <a:cxnLst/>
            <a:rect l="l" t="t" r="r" b="b"/>
            <a:pathLst>
              <a:path w="163194" h="361950">
                <a:moveTo>
                  <a:pt x="0" y="0"/>
                </a:moveTo>
                <a:lnTo>
                  <a:pt x="156718" y="0"/>
                </a:lnTo>
                <a:lnTo>
                  <a:pt x="156718" y="72390"/>
                </a:lnTo>
                <a:lnTo>
                  <a:pt x="93980" y="72390"/>
                </a:lnTo>
                <a:lnTo>
                  <a:pt x="93980" y="140843"/>
                </a:lnTo>
                <a:lnTo>
                  <a:pt x="152654" y="140843"/>
                </a:lnTo>
                <a:lnTo>
                  <a:pt x="152654" y="209676"/>
                </a:lnTo>
                <a:lnTo>
                  <a:pt x="93980" y="209676"/>
                </a:lnTo>
                <a:lnTo>
                  <a:pt x="93980" y="289179"/>
                </a:lnTo>
                <a:lnTo>
                  <a:pt x="162941" y="289179"/>
                </a:lnTo>
                <a:lnTo>
                  <a:pt x="162941"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bk object 65"/>
          <p:cNvSpPr/>
          <p:nvPr/>
        </p:nvSpPr>
        <p:spPr>
          <a:xfrm>
            <a:off x="1397423" y="144779"/>
            <a:ext cx="274320" cy="361950"/>
          </a:xfrm>
          <a:custGeom>
            <a:avLst/>
            <a:gdLst/>
            <a:ahLst/>
            <a:cxnLst/>
            <a:rect l="l" t="t" r="r" b="b"/>
            <a:pathLst>
              <a:path w="205740" h="361950">
                <a:moveTo>
                  <a:pt x="0" y="0"/>
                </a:moveTo>
                <a:lnTo>
                  <a:pt x="205384" y="0"/>
                </a:lnTo>
                <a:lnTo>
                  <a:pt x="205384" y="72390"/>
                </a:lnTo>
                <a:lnTo>
                  <a:pt x="149580" y="72390"/>
                </a:lnTo>
                <a:lnTo>
                  <a:pt x="149580" y="361442"/>
                </a:lnTo>
                <a:lnTo>
                  <a:pt x="55587" y="361442"/>
                </a:lnTo>
                <a:lnTo>
                  <a:pt x="55587" y="72390"/>
                </a:lnTo>
                <a:lnTo>
                  <a:pt x="0" y="72390"/>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bk object 66"/>
          <p:cNvSpPr/>
          <p:nvPr/>
        </p:nvSpPr>
        <p:spPr>
          <a:xfrm>
            <a:off x="1116111" y="144779"/>
            <a:ext cx="317500" cy="361950"/>
          </a:xfrm>
          <a:custGeom>
            <a:avLst/>
            <a:gdLst/>
            <a:ahLst/>
            <a:cxnLst/>
            <a:rect l="l" t="t" r="r" b="b"/>
            <a:pathLst>
              <a:path w="238125" h="361950">
                <a:moveTo>
                  <a:pt x="47942" y="0"/>
                </a:moveTo>
                <a:lnTo>
                  <a:pt x="183781" y="0"/>
                </a:lnTo>
                <a:lnTo>
                  <a:pt x="237528" y="361442"/>
                </a:lnTo>
                <a:lnTo>
                  <a:pt x="141478" y="361442"/>
                </a:lnTo>
                <a:lnTo>
                  <a:pt x="136436" y="296545"/>
                </a:lnTo>
                <a:lnTo>
                  <a:pt x="102819" y="296545"/>
                </a:lnTo>
                <a:lnTo>
                  <a:pt x="97167" y="361442"/>
                </a:lnTo>
                <a:lnTo>
                  <a:pt x="0" y="361442"/>
                </a:lnTo>
                <a:lnTo>
                  <a:pt x="47942"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bk object 67"/>
          <p:cNvSpPr/>
          <p:nvPr/>
        </p:nvSpPr>
        <p:spPr>
          <a:xfrm>
            <a:off x="807228" y="144779"/>
            <a:ext cx="290405" cy="361950"/>
          </a:xfrm>
          <a:custGeom>
            <a:avLst/>
            <a:gdLst/>
            <a:ahLst/>
            <a:cxnLst/>
            <a:rect l="l" t="t" r="r" b="b"/>
            <a:pathLst>
              <a:path w="217805" h="361950">
                <a:moveTo>
                  <a:pt x="0" y="0"/>
                </a:moveTo>
                <a:lnTo>
                  <a:pt x="70319" y="0"/>
                </a:lnTo>
                <a:lnTo>
                  <a:pt x="88221" y="121"/>
                </a:lnTo>
                <a:lnTo>
                  <a:pt x="131912" y="1919"/>
                </a:lnTo>
                <a:lnTo>
                  <a:pt x="174732" y="10394"/>
                </a:lnTo>
                <a:lnTo>
                  <a:pt x="204779" y="35030"/>
                </a:lnTo>
                <a:lnTo>
                  <a:pt x="216285" y="75113"/>
                </a:lnTo>
                <a:lnTo>
                  <a:pt x="217632" y="117333"/>
                </a:lnTo>
                <a:lnTo>
                  <a:pt x="217665" y="254127"/>
                </a:lnTo>
                <a:lnTo>
                  <a:pt x="217490" y="271839"/>
                </a:lnTo>
                <a:lnTo>
                  <a:pt x="214877" y="310344"/>
                </a:lnTo>
                <a:lnTo>
                  <a:pt x="189511" y="349689"/>
                </a:lnTo>
                <a:lnTo>
                  <a:pt x="141559" y="360793"/>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bk object 68"/>
          <p:cNvSpPr/>
          <p:nvPr/>
        </p:nvSpPr>
        <p:spPr>
          <a:xfrm>
            <a:off x="500401" y="144779"/>
            <a:ext cx="270087" cy="361950"/>
          </a:xfrm>
          <a:custGeom>
            <a:avLst/>
            <a:gdLst/>
            <a:ahLst/>
            <a:cxnLst/>
            <a:rect l="l" t="t" r="r" b="b"/>
            <a:pathLst>
              <a:path w="202565" h="361950">
                <a:moveTo>
                  <a:pt x="0" y="0"/>
                </a:moveTo>
                <a:lnTo>
                  <a:pt x="94653" y="0"/>
                </a:lnTo>
                <a:lnTo>
                  <a:pt x="110273" y="279"/>
                </a:lnTo>
                <a:lnTo>
                  <a:pt x="163123" y="9641"/>
                </a:lnTo>
                <a:lnTo>
                  <a:pt x="196552" y="43365"/>
                </a:lnTo>
                <a:lnTo>
                  <a:pt x="202414" y="92905"/>
                </a:lnTo>
                <a:lnTo>
                  <a:pt x="202476" y="132588"/>
                </a:lnTo>
                <a:lnTo>
                  <a:pt x="202034" y="148664"/>
                </a:lnTo>
                <a:lnTo>
                  <a:pt x="188803" y="193370"/>
                </a:lnTo>
                <a:lnTo>
                  <a:pt x="153447" y="211847"/>
                </a:lnTo>
                <a:lnTo>
                  <a:pt x="93980" y="215900"/>
                </a:lnTo>
                <a:lnTo>
                  <a:pt x="93980" y="361442"/>
                </a:lnTo>
                <a:lnTo>
                  <a:pt x="0" y="361442"/>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bk object 69"/>
          <p:cNvSpPr/>
          <p:nvPr/>
        </p:nvSpPr>
        <p:spPr>
          <a:xfrm>
            <a:off x="165363" y="144786"/>
            <a:ext cx="287020" cy="368935"/>
          </a:xfrm>
          <a:custGeom>
            <a:avLst/>
            <a:gdLst/>
            <a:ahLst/>
            <a:cxnLst/>
            <a:rect l="l" t="t" r="r" b="b"/>
            <a:pathLst>
              <a:path w="215265" h="368934">
                <a:moveTo>
                  <a:pt x="0" y="0"/>
                </a:moveTo>
                <a:lnTo>
                  <a:pt x="93987" y="0"/>
                </a:lnTo>
                <a:lnTo>
                  <a:pt x="93987" y="271018"/>
                </a:lnTo>
                <a:lnTo>
                  <a:pt x="94435" y="287840"/>
                </a:lnTo>
                <a:lnTo>
                  <a:pt x="95784" y="298674"/>
                </a:lnTo>
                <a:lnTo>
                  <a:pt x="98267" y="305689"/>
                </a:lnTo>
                <a:lnTo>
                  <a:pt x="101721" y="307848"/>
                </a:lnTo>
                <a:lnTo>
                  <a:pt x="106928" y="307848"/>
                </a:lnTo>
                <a:lnTo>
                  <a:pt x="112885" y="307848"/>
                </a:lnTo>
                <a:lnTo>
                  <a:pt x="121000" y="0"/>
                </a:lnTo>
                <a:lnTo>
                  <a:pt x="214980" y="0"/>
                </a:lnTo>
                <a:lnTo>
                  <a:pt x="214980" y="241554"/>
                </a:lnTo>
                <a:lnTo>
                  <a:pt x="214851" y="258430"/>
                </a:lnTo>
                <a:lnTo>
                  <a:pt x="209932" y="307964"/>
                </a:lnTo>
                <a:lnTo>
                  <a:pt x="189739" y="340922"/>
                </a:lnTo>
                <a:lnTo>
                  <a:pt x="156406" y="361457"/>
                </a:lnTo>
                <a:lnTo>
                  <a:pt x="120119" y="368813"/>
                </a:lnTo>
                <a:lnTo>
                  <a:pt x="103882" y="368548"/>
                </a:lnTo>
                <a:lnTo>
                  <a:pt x="56563" y="359538"/>
                </a:lnTo>
                <a:lnTo>
                  <a:pt x="23003" y="337928"/>
                </a:lnTo>
                <a:lnTo>
                  <a:pt x="3707" y="302285"/>
                </a:lnTo>
                <a:lnTo>
                  <a:pt x="519" y="258979"/>
                </a:lnTo>
                <a:lnTo>
                  <a:pt x="47" y="230073"/>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bk object 70"/>
          <p:cNvSpPr/>
          <p:nvPr/>
        </p:nvSpPr>
        <p:spPr>
          <a:xfrm>
            <a:off x="9786659" y="137167"/>
            <a:ext cx="286172" cy="376555"/>
          </a:xfrm>
          <a:custGeom>
            <a:avLst/>
            <a:gdLst/>
            <a:ahLst/>
            <a:cxnLst/>
            <a:rect l="l" t="t" r="r" b="b"/>
            <a:pathLst>
              <a:path w="214629" h="376555">
                <a:moveTo>
                  <a:pt x="101826" y="0"/>
                </a:moveTo>
                <a:lnTo>
                  <a:pt x="141855" y="4280"/>
                </a:lnTo>
                <a:lnTo>
                  <a:pt x="182157" y="23116"/>
                </a:lnTo>
                <a:lnTo>
                  <a:pt x="203180" y="58683"/>
                </a:lnTo>
                <a:lnTo>
                  <a:pt x="206721" y="100329"/>
                </a:lnTo>
                <a:lnTo>
                  <a:pt x="206728" y="117094"/>
                </a:lnTo>
                <a:lnTo>
                  <a:pt x="119479" y="117094"/>
                </a:lnTo>
                <a:lnTo>
                  <a:pt x="119479" y="90297"/>
                </a:lnTo>
                <a:lnTo>
                  <a:pt x="119479" y="77724"/>
                </a:lnTo>
                <a:lnTo>
                  <a:pt x="118336" y="69723"/>
                </a:lnTo>
                <a:lnTo>
                  <a:pt x="116050" y="66421"/>
                </a:lnTo>
                <a:lnTo>
                  <a:pt x="113891" y="62992"/>
                </a:lnTo>
                <a:lnTo>
                  <a:pt x="110208" y="61214"/>
                </a:lnTo>
                <a:lnTo>
                  <a:pt x="104874" y="61214"/>
                </a:lnTo>
                <a:lnTo>
                  <a:pt x="99286" y="61214"/>
                </a:lnTo>
                <a:lnTo>
                  <a:pt x="94968" y="63500"/>
                </a:lnTo>
                <a:lnTo>
                  <a:pt x="92047" y="68199"/>
                </a:lnTo>
                <a:lnTo>
                  <a:pt x="89253" y="72771"/>
                </a:lnTo>
                <a:lnTo>
                  <a:pt x="87729" y="79756"/>
                </a:lnTo>
                <a:lnTo>
                  <a:pt x="87729" y="89154"/>
                </a:lnTo>
                <a:lnTo>
                  <a:pt x="107653" y="131116"/>
                </a:lnTo>
                <a:lnTo>
                  <a:pt x="124557" y="141489"/>
                </a:lnTo>
                <a:lnTo>
                  <a:pt x="139536" y="151040"/>
                </a:lnTo>
                <a:lnTo>
                  <a:pt x="173863" y="175365"/>
                </a:lnTo>
                <a:lnTo>
                  <a:pt x="200344" y="204271"/>
                </a:lnTo>
                <a:lnTo>
                  <a:pt x="213520" y="251821"/>
                </a:lnTo>
                <a:lnTo>
                  <a:pt x="214436" y="266313"/>
                </a:lnTo>
                <a:lnTo>
                  <a:pt x="214193" y="284820"/>
                </a:lnTo>
                <a:lnTo>
                  <a:pt x="209490" y="322919"/>
                </a:lnTo>
                <a:lnTo>
                  <a:pt x="181216" y="358430"/>
                </a:lnTo>
                <a:lnTo>
                  <a:pt x="142467" y="373165"/>
                </a:lnTo>
                <a:lnTo>
                  <a:pt x="119295" y="376448"/>
                </a:lnTo>
                <a:lnTo>
                  <a:pt x="102970" y="376131"/>
                </a:lnTo>
                <a:lnTo>
                  <a:pt x="64485" y="370033"/>
                </a:lnTo>
                <a:lnTo>
                  <a:pt x="27985" y="349406"/>
                </a:lnTo>
                <a:lnTo>
                  <a:pt x="6709" y="309022"/>
                </a:lnTo>
                <a:lnTo>
                  <a:pt x="2708" y="270401"/>
                </a:lnTo>
                <a:lnTo>
                  <a:pt x="2639" y="239649"/>
                </a:lnTo>
                <a:lnTo>
                  <a:pt x="90015" y="239649"/>
                </a:lnTo>
                <a:lnTo>
                  <a:pt x="90015" y="283591"/>
                </a:lnTo>
                <a:lnTo>
                  <a:pt x="90836" y="299782"/>
                </a:lnTo>
                <a:lnTo>
                  <a:pt x="93410" y="309275"/>
                </a:lnTo>
                <a:lnTo>
                  <a:pt x="96111" y="313563"/>
                </a:lnTo>
                <a:lnTo>
                  <a:pt x="100429" y="315468"/>
                </a:lnTo>
                <a:lnTo>
                  <a:pt x="106779" y="315468"/>
                </a:lnTo>
                <a:lnTo>
                  <a:pt x="113002" y="315468"/>
                </a:lnTo>
                <a:lnTo>
                  <a:pt x="117574" y="313055"/>
                </a:lnTo>
                <a:lnTo>
                  <a:pt x="120622" y="308102"/>
                </a:lnTo>
                <a:lnTo>
                  <a:pt x="123670" y="303276"/>
                </a:lnTo>
                <a:lnTo>
                  <a:pt x="125194" y="295910"/>
                </a:lnTo>
                <a:lnTo>
                  <a:pt x="125194" y="286258"/>
                </a:lnTo>
                <a:lnTo>
                  <a:pt x="118329" y="246844"/>
                </a:lnTo>
                <a:lnTo>
                  <a:pt x="80584" y="217006"/>
                </a:lnTo>
                <a:lnTo>
                  <a:pt x="64423" y="206173"/>
                </a:lnTo>
                <a:lnTo>
                  <a:pt x="51349" y="197174"/>
                </a:lnTo>
                <a:lnTo>
                  <a:pt x="18974" y="169912"/>
                </a:lnTo>
                <a:lnTo>
                  <a:pt x="3125" y="133030"/>
                </a:lnTo>
                <a:lnTo>
                  <a:pt x="0" y="109455"/>
                </a:lnTo>
                <a:lnTo>
                  <a:pt x="275" y="91434"/>
                </a:lnTo>
                <a:lnTo>
                  <a:pt x="5461" y="52943"/>
                </a:lnTo>
                <a:lnTo>
                  <a:pt x="34706" y="16240"/>
                </a:lnTo>
                <a:lnTo>
                  <a:pt x="72859" y="2688"/>
                </a:lnTo>
                <a:lnTo>
                  <a:pt x="96489" y="74"/>
                </a:lnTo>
                <a:lnTo>
                  <a:pt x="101826"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bk object 71"/>
          <p:cNvSpPr/>
          <p:nvPr/>
        </p:nvSpPr>
        <p:spPr>
          <a:xfrm>
            <a:off x="3453384" y="137160"/>
            <a:ext cx="290405" cy="377190"/>
          </a:xfrm>
          <a:custGeom>
            <a:avLst/>
            <a:gdLst/>
            <a:ahLst/>
            <a:cxnLst/>
            <a:rect l="l" t="t" r="r" b="b"/>
            <a:pathLst>
              <a:path w="217805" h="377190">
                <a:moveTo>
                  <a:pt x="108712" y="0"/>
                </a:moveTo>
                <a:lnTo>
                  <a:pt x="147350" y="4911"/>
                </a:lnTo>
                <a:lnTo>
                  <a:pt x="182224" y="21914"/>
                </a:lnTo>
                <a:lnTo>
                  <a:pt x="207661" y="55251"/>
                </a:lnTo>
                <a:lnTo>
                  <a:pt x="216032" y="95597"/>
                </a:lnTo>
                <a:lnTo>
                  <a:pt x="217292" y="134681"/>
                </a:lnTo>
                <a:lnTo>
                  <a:pt x="217424" y="219329"/>
                </a:lnTo>
                <a:lnTo>
                  <a:pt x="217352" y="236403"/>
                </a:lnTo>
                <a:lnTo>
                  <a:pt x="216303" y="277249"/>
                </a:lnTo>
                <a:lnTo>
                  <a:pt x="208449" y="320743"/>
                </a:lnTo>
                <a:lnTo>
                  <a:pt x="184264" y="352908"/>
                </a:lnTo>
                <a:lnTo>
                  <a:pt x="140511" y="373490"/>
                </a:lnTo>
                <a:lnTo>
                  <a:pt x="114995" y="376574"/>
                </a:lnTo>
                <a:lnTo>
                  <a:pt x="99583" y="376190"/>
                </a:lnTo>
                <a:lnTo>
                  <a:pt x="49127" y="363244"/>
                </a:lnTo>
                <a:lnTo>
                  <a:pt x="13242" y="328969"/>
                </a:lnTo>
                <a:lnTo>
                  <a:pt x="1835" y="284396"/>
                </a:lnTo>
                <a:lnTo>
                  <a:pt x="40" y="232192"/>
                </a:lnTo>
                <a:lnTo>
                  <a:pt x="0" y="157480"/>
                </a:lnTo>
                <a:lnTo>
                  <a:pt x="71" y="140422"/>
                </a:lnTo>
                <a:lnTo>
                  <a:pt x="1116" y="99539"/>
                </a:lnTo>
                <a:lnTo>
                  <a:pt x="8957" y="56035"/>
                </a:lnTo>
                <a:lnTo>
                  <a:pt x="33153" y="23802"/>
                </a:lnTo>
                <a:lnTo>
                  <a:pt x="76943" y="3265"/>
                </a:lnTo>
                <a:lnTo>
                  <a:pt x="108712"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bk object 72"/>
          <p:cNvSpPr/>
          <p:nvPr/>
        </p:nvSpPr>
        <p:spPr>
          <a:xfrm>
            <a:off x="2825027" y="137167"/>
            <a:ext cx="286172" cy="376555"/>
          </a:xfrm>
          <a:custGeom>
            <a:avLst/>
            <a:gdLst/>
            <a:ahLst/>
            <a:cxnLst/>
            <a:rect l="l" t="t" r="r" b="b"/>
            <a:pathLst>
              <a:path w="214630" h="376555">
                <a:moveTo>
                  <a:pt x="101826" y="0"/>
                </a:moveTo>
                <a:lnTo>
                  <a:pt x="141855" y="4280"/>
                </a:lnTo>
                <a:lnTo>
                  <a:pt x="182157" y="23116"/>
                </a:lnTo>
                <a:lnTo>
                  <a:pt x="203180" y="58683"/>
                </a:lnTo>
                <a:lnTo>
                  <a:pt x="206721" y="100329"/>
                </a:lnTo>
                <a:lnTo>
                  <a:pt x="206728" y="117094"/>
                </a:lnTo>
                <a:lnTo>
                  <a:pt x="119479" y="117094"/>
                </a:lnTo>
                <a:lnTo>
                  <a:pt x="119479" y="90297"/>
                </a:lnTo>
                <a:lnTo>
                  <a:pt x="119479" y="77724"/>
                </a:lnTo>
                <a:lnTo>
                  <a:pt x="118336" y="69723"/>
                </a:lnTo>
                <a:lnTo>
                  <a:pt x="116050" y="66421"/>
                </a:lnTo>
                <a:lnTo>
                  <a:pt x="113891" y="62992"/>
                </a:lnTo>
                <a:lnTo>
                  <a:pt x="110208" y="61214"/>
                </a:lnTo>
                <a:lnTo>
                  <a:pt x="104874" y="61214"/>
                </a:lnTo>
                <a:lnTo>
                  <a:pt x="99286" y="61214"/>
                </a:lnTo>
                <a:lnTo>
                  <a:pt x="94968" y="63500"/>
                </a:lnTo>
                <a:lnTo>
                  <a:pt x="92047" y="68199"/>
                </a:lnTo>
                <a:lnTo>
                  <a:pt x="89253" y="72771"/>
                </a:lnTo>
                <a:lnTo>
                  <a:pt x="87729" y="79756"/>
                </a:lnTo>
                <a:lnTo>
                  <a:pt x="87729" y="89154"/>
                </a:lnTo>
                <a:lnTo>
                  <a:pt x="107653" y="131116"/>
                </a:lnTo>
                <a:lnTo>
                  <a:pt x="124557" y="141489"/>
                </a:lnTo>
                <a:lnTo>
                  <a:pt x="139536" y="151040"/>
                </a:lnTo>
                <a:lnTo>
                  <a:pt x="173863" y="175365"/>
                </a:lnTo>
                <a:lnTo>
                  <a:pt x="200344" y="204271"/>
                </a:lnTo>
                <a:lnTo>
                  <a:pt x="213520" y="251821"/>
                </a:lnTo>
                <a:lnTo>
                  <a:pt x="214436" y="266313"/>
                </a:lnTo>
                <a:lnTo>
                  <a:pt x="214193" y="284820"/>
                </a:lnTo>
                <a:lnTo>
                  <a:pt x="209490" y="322919"/>
                </a:lnTo>
                <a:lnTo>
                  <a:pt x="181216" y="358430"/>
                </a:lnTo>
                <a:lnTo>
                  <a:pt x="142467" y="373165"/>
                </a:lnTo>
                <a:lnTo>
                  <a:pt x="119295" y="376448"/>
                </a:lnTo>
                <a:lnTo>
                  <a:pt x="102970" y="376131"/>
                </a:lnTo>
                <a:lnTo>
                  <a:pt x="64485" y="370033"/>
                </a:lnTo>
                <a:lnTo>
                  <a:pt x="27985" y="349406"/>
                </a:lnTo>
                <a:lnTo>
                  <a:pt x="6709" y="309022"/>
                </a:lnTo>
                <a:lnTo>
                  <a:pt x="2708" y="270401"/>
                </a:lnTo>
                <a:lnTo>
                  <a:pt x="2639" y="239649"/>
                </a:lnTo>
                <a:lnTo>
                  <a:pt x="90015" y="239649"/>
                </a:lnTo>
                <a:lnTo>
                  <a:pt x="90015" y="283591"/>
                </a:lnTo>
                <a:lnTo>
                  <a:pt x="90836" y="299782"/>
                </a:lnTo>
                <a:lnTo>
                  <a:pt x="93410" y="309275"/>
                </a:lnTo>
                <a:lnTo>
                  <a:pt x="96111" y="313563"/>
                </a:lnTo>
                <a:lnTo>
                  <a:pt x="100429" y="315468"/>
                </a:lnTo>
                <a:lnTo>
                  <a:pt x="106779" y="315468"/>
                </a:lnTo>
                <a:lnTo>
                  <a:pt x="113002" y="315468"/>
                </a:lnTo>
                <a:lnTo>
                  <a:pt x="117574" y="313055"/>
                </a:lnTo>
                <a:lnTo>
                  <a:pt x="120622" y="308102"/>
                </a:lnTo>
                <a:lnTo>
                  <a:pt x="123670" y="303276"/>
                </a:lnTo>
                <a:lnTo>
                  <a:pt x="125194" y="295910"/>
                </a:lnTo>
                <a:lnTo>
                  <a:pt x="125194" y="286258"/>
                </a:lnTo>
                <a:lnTo>
                  <a:pt x="118329" y="246844"/>
                </a:lnTo>
                <a:lnTo>
                  <a:pt x="80584" y="217006"/>
                </a:lnTo>
                <a:lnTo>
                  <a:pt x="64423" y="206173"/>
                </a:lnTo>
                <a:lnTo>
                  <a:pt x="51349" y="197174"/>
                </a:lnTo>
                <a:lnTo>
                  <a:pt x="18974" y="169912"/>
                </a:lnTo>
                <a:lnTo>
                  <a:pt x="3125" y="133030"/>
                </a:lnTo>
                <a:lnTo>
                  <a:pt x="0" y="109455"/>
                </a:lnTo>
                <a:lnTo>
                  <a:pt x="275" y="91434"/>
                </a:lnTo>
                <a:lnTo>
                  <a:pt x="5461" y="52943"/>
                </a:lnTo>
                <a:lnTo>
                  <a:pt x="34706" y="16240"/>
                </a:lnTo>
                <a:lnTo>
                  <a:pt x="72859" y="2688"/>
                </a:lnTo>
                <a:lnTo>
                  <a:pt x="96489" y="74"/>
                </a:lnTo>
                <a:lnTo>
                  <a:pt x="101826"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bk object 73"/>
          <p:cNvSpPr/>
          <p:nvPr/>
        </p:nvSpPr>
        <p:spPr>
          <a:xfrm>
            <a:off x="2059432" y="137160"/>
            <a:ext cx="290405" cy="377190"/>
          </a:xfrm>
          <a:custGeom>
            <a:avLst/>
            <a:gdLst/>
            <a:ahLst/>
            <a:cxnLst/>
            <a:rect l="l" t="t" r="r" b="b"/>
            <a:pathLst>
              <a:path w="217805" h="377190">
                <a:moveTo>
                  <a:pt x="108712" y="0"/>
                </a:moveTo>
                <a:lnTo>
                  <a:pt x="147386" y="4934"/>
                </a:lnTo>
                <a:lnTo>
                  <a:pt x="182231" y="21924"/>
                </a:lnTo>
                <a:lnTo>
                  <a:pt x="207665" y="55259"/>
                </a:lnTo>
                <a:lnTo>
                  <a:pt x="216033" y="95604"/>
                </a:lnTo>
                <a:lnTo>
                  <a:pt x="217292" y="134691"/>
                </a:lnTo>
                <a:lnTo>
                  <a:pt x="217424" y="219329"/>
                </a:lnTo>
                <a:lnTo>
                  <a:pt x="217352" y="236403"/>
                </a:lnTo>
                <a:lnTo>
                  <a:pt x="216303" y="277249"/>
                </a:lnTo>
                <a:lnTo>
                  <a:pt x="208449" y="320743"/>
                </a:lnTo>
                <a:lnTo>
                  <a:pt x="184264" y="352908"/>
                </a:lnTo>
                <a:lnTo>
                  <a:pt x="140511" y="373490"/>
                </a:lnTo>
                <a:lnTo>
                  <a:pt x="114995" y="376574"/>
                </a:lnTo>
                <a:lnTo>
                  <a:pt x="99583" y="376190"/>
                </a:lnTo>
                <a:lnTo>
                  <a:pt x="49127" y="363244"/>
                </a:lnTo>
                <a:lnTo>
                  <a:pt x="13242" y="328969"/>
                </a:lnTo>
                <a:lnTo>
                  <a:pt x="1835" y="284396"/>
                </a:lnTo>
                <a:lnTo>
                  <a:pt x="40" y="232192"/>
                </a:lnTo>
                <a:lnTo>
                  <a:pt x="0" y="157480"/>
                </a:lnTo>
                <a:lnTo>
                  <a:pt x="71" y="140422"/>
                </a:lnTo>
                <a:lnTo>
                  <a:pt x="1116" y="99539"/>
                </a:lnTo>
                <a:lnTo>
                  <a:pt x="8957" y="56035"/>
                </a:lnTo>
                <a:lnTo>
                  <a:pt x="33153" y="23802"/>
                </a:lnTo>
                <a:lnTo>
                  <a:pt x="76943" y="3265"/>
                </a:lnTo>
                <a:lnTo>
                  <a:pt x="108712"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bk object 74"/>
          <p:cNvSpPr/>
          <p:nvPr/>
        </p:nvSpPr>
        <p:spPr>
          <a:xfrm>
            <a:off x="2031" y="525780"/>
            <a:ext cx="816864" cy="347472"/>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bk object 75"/>
          <p:cNvSpPr/>
          <p:nvPr/>
        </p:nvSpPr>
        <p:spPr>
          <a:xfrm>
            <a:off x="538479" y="525780"/>
            <a:ext cx="347472" cy="347472"/>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bk object 76"/>
          <p:cNvSpPr/>
          <p:nvPr/>
        </p:nvSpPr>
        <p:spPr>
          <a:xfrm>
            <a:off x="605535" y="525780"/>
            <a:ext cx="5319776" cy="347472"/>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bk object 77"/>
          <p:cNvSpPr/>
          <p:nvPr/>
        </p:nvSpPr>
        <p:spPr>
          <a:xfrm>
            <a:off x="5644899" y="525780"/>
            <a:ext cx="347471" cy="347472"/>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bk object 78"/>
          <p:cNvSpPr/>
          <p:nvPr/>
        </p:nvSpPr>
        <p:spPr>
          <a:xfrm>
            <a:off x="136044" y="598805"/>
            <a:ext cx="5656848" cy="164338"/>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1/17/2019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28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1/17/2019</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98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1/17/2019</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8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1/17/2019</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988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FC9FC7-E470-4A13-BF7D-03FB3E352772}"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81F77-B8AB-4B97-BA32-F0F6D5A35ED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FC9FC7-E470-4A13-BF7D-03FB3E352772}"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81F77-B8AB-4B97-BA32-F0F6D5A35ED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FC9FC7-E470-4A13-BF7D-03FB3E352772}"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81F77-B8AB-4B97-BA32-F0F6D5A35ED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FC9FC7-E470-4A13-BF7D-03FB3E352772}"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81F77-B8AB-4B97-BA32-F0F6D5A35ED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5" y="0"/>
            <a:ext cx="12191999" cy="154647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11392" y="412359"/>
            <a:ext cx="11169225" cy="553998"/>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938105" y="1658239"/>
            <a:ext cx="10315787" cy="369332"/>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5" y="6377947"/>
            <a:ext cx="3901439"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solidFill>
                <a:prstClr val="black">
                  <a:tint val="75000"/>
                </a:prstClr>
              </a:solidFill>
            </a:endParaRPr>
          </a:p>
        </p:txBody>
      </p:sp>
      <p:sp>
        <p:nvSpPr>
          <p:cNvPr id="5" name="Holder 5"/>
          <p:cNvSpPr>
            <a:spLocks noGrp="1"/>
          </p:cNvSpPr>
          <p:nvPr>
            <p:ph type="dt" sz="half" idx="6"/>
          </p:nvPr>
        </p:nvSpPr>
        <p:spPr>
          <a:xfrm>
            <a:off x="609600" y="6377947"/>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1/17/2019</a:t>
            </a:fld>
            <a:endParaRPr lang="en-US">
              <a:solidFill>
                <a:prstClr val="black">
                  <a:tint val="75000"/>
                </a:prstClr>
              </a:solidFill>
            </a:endParaRPr>
          </a:p>
        </p:txBody>
      </p:sp>
      <p:sp>
        <p:nvSpPr>
          <p:cNvPr id="6" name="Holder 6"/>
          <p:cNvSpPr>
            <a:spLocks noGrp="1"/>
          </p:cNvSpPr>
          <p:nvPr>
            <p:ph type="sldNum" sz="quarter" idx="7"/>
          </p:nvPr>
        </p:nvSpPr>
        <p:spPr>
          <a:xfrm>
            <a:off x="8778240" y="6377947"/>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3089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solidFill>
                <a:prstClr val="black">
                  <a:tint val="75000"/>
                </a:prstClr>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solidFill>
                  <a:prstClr val="black">
                    <a:tint val="75000"/>
                  </a:prstClr>
                </a:solidFill>
              </a:rPr>
              <a:pPr/>
              <a:t>1/17/2019</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ph59@cornell.edu"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agriculture.pa.gov/Protect/PlantIndustry/spotted_lanternfly" TargetMode="External"/><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 y="108230"/>
            <a:ext cx="10532225" cy="411315"/>
          </a:xfrm>
        </p:spPr>
        <p:txBody>
          <a:bodyPr/>
          <a:lstStyle/>
          <a:p>
            <a:pPr algn="ctr"/>
            <a:endParaRPr lang="en-US" sz="4800" b="1" dirty="0"/>
          </a:p>
        </p:txBody>
      </p:sp>
      <p:sp>
        <p:nvSpPr>
          <p:cNvPr id="3" name="Content Placeholder 2"/>
          <p:cNvSpPr>
            <a:spLocks noGrp="1"/>
          </p:cNvSpPr>
          <p:nvPr>
            <p:ph idx="1"/>
          </p:nvPr>
        </p:nvSpPr>
        <p:spPr>
          <a:xfrm>
            <a:off x="1" y="1837113"/>
            <a:ext cx="4771504" cy="5020886"/>
          </a:xfrm>
        </p:spPr>
        <p:txBody>
          <a:bodyPr>
            <a:normAutofit/>
          </a:bodyPr>
          <a:lstStyle/>
          <a:p>
            <a:pPr marL="0" indent="0">
              <a:buNone/>
            </a:pPr>
            <a:endParaRPr lang="en-US" dirty="0"/>
          </a:p>
          <a:p>
            <a:pPr marL="0" indent="0" algn="ctr">
              <a:buNone/>
            </a:pPr>
            <a:endParaRPr lang="en-US" dirty="0" smtClean="0"/>
          </a:p>
          <a:p>
            <a:pPr marL="0" indent="0" algn="ctr">
              <a:buNone/>
            </a:pPr>
            <a:endParaRPr lang="en-US" dirty="0"/>
          </a:p>
          <a:p>
            <a:pPr marL="0" indent="0" algn="ctr">
              <a:buNone/>
            </a:pPr>
            <a:r>
              <a:rPr lang="en-US" dirty="0" smtClean="0"/>
              <a:t>Paul Hetzler</a:t>
            </a:r>
          </a:p>
          <a:p>
            <a:pPr marL="0" indent="0" algn="ctr">
              <a:buNone/>
            </a:pPr>
            <a:r>
              <a:rPr lang="en-US" dirty="0" smtClean="0"/>
              <a:t>Cornell Cooperative Extension </a:t>
            </a:r>
          </a:p>
          <a:p>
            <a:pPr marL="0" indent="0" algn="ctr">
              <a:buNone/>
            </a:pPr>
            <a:r>
              <a:rPr lang="en-US" dirty="0" smtClean="0"/>
              <a:t>of St. Lawrence County</a:t>
            </a:r>
          </a:p>
          <a:p>
            <a:pPr marL="0" indent="0" algn="ctr">
              <a:buNone/>
            </a:pPr>
            <a:r>
              <a:rPr lang="en-US" sz="2400" b="1" dirty="0" smtClean="0">
                <a:solidFill>
                  <a:schemeClr val="bg1"/>
                </a:solidFill>
              </a:rPr>
              <a:t>ph59@cornell.edu</a:t>
            </a:r>
          </a:p>
          <a:p>
            <a:pPr marL="0" indent="0" algn="ctr">
              <a:buNone/>
            </a:pPr>
            <a:r>
              <a:rPr lang="en-US" dirty="0" smtClean="0"/>
              <a:t>+1(315) 379-9192 ext. 232</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007" y="0"/>
            <a:ext cx="7139994" cy="6858000"/>
          </a:xfrm>
          <a:prstGeom prst="rect">
            <a:avLst/>
          </a:prstGeom>
        </p:spPr>
      </p:pic>
    </p:spTree>
    <p:extLst>
      <p:ext uri="{BB962C8B-B14F-4D97-AF65-F5344CB8AC3E}">
        <p14:creationId xmlns:p14="http://schemas.microsoft.com/office/powerpoint/2010/main" val="827217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242964" cy="1007918"/>
          </a:xfrm>
        </p:spPr>
        <p:txBody>
          <a:bodyPr/>
          <a:lstStyle/>
          <a:p>
            <a:r>
              <a:rPr lang="en-US" sz="3200" b="1" dirty="0" smtClean="0">
                <a:solidFill>
                  <a:schemeClr val="tx1"/>
                </a:solidFill>
              </a:rPr>
              <a:t>Egg cases become dull over time, making them harder to see.</a:t>
            </a:r>
            <a:endParaRPr lang="en-US" sz="3200" b="1"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1128" y="955779"/>
            <a:ext cx="6653653" cy="5829485"/>
          </a:xfrm>
          <a:prstGeom prst="rect">
            <a:avLst/>
          </a:prstGeom>
        </p:spPr>
      </p:pic>
    </p:spTree>
    <p:extLst>
      <p:ext uri="{BB962C8B-B14F-4D97-AF65-F5344CB8AC3E}">
        <p14:creationId xmlns:p14="http://schemas.microsoft.com/office/powerpoint/2010/main" val="2298294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066318" cy="6400801"/>
          </a:xfrm>
        </p:spPr>
        <p:txBody>
          <a:bodyPr>
            <a:normAutofit/>
          </a:bodyPr>
          <a:lstStyle/>
          <a:p>
            <a:pPr marL="114300" indent="0">
              <a:buNone/>
            </a:pPr>
            <a:r>
              <a:rPr lang="en-US" sz="2800" spc="-20" dirty="0">
                <a:cs typeface="Calibri"/>
              </a:rPr>
              <a:t>Imm</a:t>
            </a:r>
            <a:r>
              <a:rPr lang="en-US" sz="2800" spc="-40" dirty="0">
                <a:cs typeface="Calibri"/>
              </a:rPr>
              <a:t>a</a:t>
            </a:r>
            <a:r>
              <a:rPr lang="en-US" sz="2800" spc="-15" dirty="0">
                <a:cs typeface="Calibri"/>
              </a:rPr>
              <a:t>tu</a:t>
            </a:r>
            <a:r>
              <a:rPr lang="en-US" sz="2800" spc="-50" dirty="0">
                <a:cs typeface="Calibri"/>
              </a:rPr>
              <a:t>r</a:t>
            </a:r>
            <a:r>
              <a:rPr lang="en-US" sz="2800" dirty="0">
                <a:cs typeface="Calibri"/>
              </a:rPr>
              <a:t>e</a:t>
            </a:r>
            <a:r>
              <a:rPr lang="en-US" sz="2800" spc="20" dirty="0">
                <a:cs typeface="Calibri"/>
              </a:rPr>
              <a:t> </a:t>
            </a:r>
            <a:r>
              <a:rPr lang="en-US" sz="2800" spc="-55" dirty="0">
                <a:cs typeface="Calibri"/>
              </a:rPr>
              <a:t>s</a:t>
            </a:r>
            <a:r>
              <a:rPr lang="en-US" sz="2800" spc="-35" dirty="0">
                <a:cs typeface="Calibri"/>
              </a:rPr>
              <a:t>t</a:t>
            </a:r>
            <a:r>
              <a:rPr lang="en-US" sz="2800" spc="-15" dirty="0">
                <a:cs typeface="Calibri"/>
              </a:rPr>
              <a:t>a</a:t>
            </a:r>
            <a:r>
              <a:rPr lang="en-US" sz="2800" spc="-50" dirty="0">
                <a:cs typeface="Calibri"/>
              </a:rPr>
              <a:t>g</a:t>
            </a:r>
            <a:r>
              <a:rPr lang="en-US" sz="2800" spc="-20" dirty="0">
                <a:cs typeface="Calibri"/>
              </a:rPr>
              <a:t>e</a:t>
            </a:r>
            <a:r>
              <a:rPr lang="en-US" sz="2800" spc="-15" dirty="0">
                <a:cs typeface="Calibri"/>
              </a:rPr>
              <a:t>s</a:t>
            </a:r>
            <a:r>
              <a:rPr lang="en-US" sz="2800" spc="5" dirty="0">
                <a:cs typeface="Calibri"/>
              </a:rPr>
              <a:t> </a:t>
            </a:r>
            <a:r>
              <a:rPr lang="en-US" sz="2800" spc="-20" dirty="0">
                <a:cs typeface="Calibri"/>
              </a:rPr>
              <a:t>mig</a:t>
            </a:r>
            <a:r>
              <a:rPr lang="en-US" sz="2800" spc="-75" dirty="0">
                <a:cs typeface="Calibri"/>
              </a:rPr>
              <a:t>r</a:t>
            </a:r>
            <a:r>
              <a:rPr lang="en-US" sz="2800" spc="-40" dirty="0">
                <a:cs typeface="Calibri"/>
              </a:rPr>
              <a:t>a</a:t>
            </a:r>
            <a:r>
              <a:rPr lang="en-US" sz="2800" spc="-50" dirty="0">
                <a:cs typeface="Calibri"/>
              </a:rPr>
              <a:t>t</a:t>
            </a:r>
            <a:r>
              <a:rPr lang="en-US" sz="2800" dirty="0">
                <a:cs typeface="Calibri"/>
              </a:rPr>
              <a:t>e</a:t>
            </a:r>
            <a:r>
              <a:rPr lang="en-US" sz="2800" spc="20" dirty="0">
                <a:cs typeface="Calibri"/>
              </a:rPr>
              <a:t> </a:t>
            </a:r>
            <a:r>
              <a:rPr lang="en-US" sz="2800" spc="-15" dirty="0">
                <a:cs typeface="Calibri"/>
              </a:rPr>
              <a:t>up</a:t>
            </a:r>
            <a:r>
              <a:rPr lang="en-US" sz="2800" spc="-5" dirty="0">
                <a:cs typeface="Calibri"/>
              </a:rPr>
              <a:t> </a:t>
            </a:r>
            <a:r>
              <a:rPr lang="en-US" sz="2800" spc="-15" dirty="0" smtClean="0">
                <a:cs typeface="Calibri"/>
              </a:rPr>
              <a:t>&amp; </a:t>
            </a:r>
            <a:r>
              <a:rPr lang="en-US" sz="2800" spc="-20" dirty="0" smtClean="0">
                <a:cs typeface="Calibri"/>
              </a:rPr>
              <a:t>down</a:t>
            </a:r>
            <a:r>
              <a:rPr lang="en-US" sz="2800" spc="-10" dirty="0" smtClean="0">
                <a:cs typeface="Calibri"/>
              </a:rPr>
              <a:t> trunks</a:t>
            </a:r>
            <a:r>
              <a:rPr lang="en-US" sz="2800" spc="35" dirty="0" smtClean="0">
                <a:cs typeface="Calibri"/>
              </a:rPr>
              <a:t> </a:t>
            </a:r>
            <a:r>
              <a:rPr lang="en-US" sz="2800" spc="-20" dirty="0">
                <a:cs typeface="Calibri"/>
              </a:rPr>
              <a:t>eac</a:t>
            </a:r>
            <a:r>
              <a:rPr lang="en-US" sz="2800" spc="-15" dirty="0">
                <a:cs typeface="Calibri"/>
              </a:rPr>
              <a:t>h</a:t>
            </a:r>
            <a:r>
              <a:rPr lang="en-US" sz="2800" spc="20" dirty="0">
                <a:cs typeface="Calibri"/>
              </a:rPr>
              <a:t> </a:t>
            </a:r>
            <a:r>
              <a:rPr lang="en-US" sz="2800" spc="-15" dirty="0">
                <a:cs typeface="Calibri"/>
              </a:rPr>
              <a:t>d</a:t>
            </a:r>
            <a:r>
              <a:rPr lang="en-US" sz="2800" spc="-65" dirty="0">
                <a:cs typeface="Calibri"/>
              </a:rPr>
              <a:t>a</a:t>
            </a:r>
            <a:r>
              <a:rPr lang="en-US" sz="2800" spc="-15" dirty="0">
                <a:cs typeface="Calibri"/>
              </a:rPr>
              <a:t>y</a:t>
            </a:r>
            <a:r>
              <a:rPr lang="en-US" sz="2800" spc="5" dirty="0">
                <a:cs typeface="Calibri"/>
              </a:rPr>
              <a:t> </a:t>
            </a:r>
            <a:r>
              <a:rPr lang="en-US" sz="2800" spc="-15" dirty="0" smtClean="0">
                <a:cs typeface="Calibri"/>
              </a:rPr>
              <a:t>&amp; a</a:t>
            </a:r>
            <a:r>
              <a:rPr lang="en-US" sz="2800" spc="-45" dirty="0" smtClean="0">
                <a:cs typeface="Calibri"/>
              </a:rPr>
              <a:t>r</a:t>
            </a:r>
            <a:r>
              <a:rPr lang="en-US" sz="2800" spc="-15" dirty="0" smtClean="0">
                <a:cs typeface="Calibri"/>
              </a:rPr>
              <a:t>e</a:t>
            </a:r>
            <a:r>
              <a:rPr lang="en-US" sz="2800" spc="20" dirty="0" smtClean="0">
                <a:cs typeface="Calibri"/>
              </a:rPr>
              <a:t> </a:t>
            </a:r>
            <a:r>
              <a:rPr lang="en-US" sz="2800" spc="-20" dirty="0">
                <a:cs typeface="Calibri"/>
              </a:rPr>
              <a:t>easil</a:t>
            </a:r>
            <a:r>
              <a:rPr lang="en-US" sz="2800" spc="-15" dirty="0">
                <a:cs typeface="Calibri"/>
              </a:rPr>
              <a:t>y</a:t>
            </a:r>
            <a:r>
              <a:rPr lang="en-US" sz="2800" spc="15" dirty="0">
                <a:cs typeface="Calibri"/>
              </a:rPr>
              <a:t> </a:t>
            </a:r>
            <a:r>
              <a:rPr lang="en-US" sz="2800" spc="-20" dirty="0">
                <a:cs typeface="Calibri"/>
              </a:rPr>
              <a:t>cau</a:t>
            </a:r>
            <a:r>
              <a:rPr lang="en-US" sz="2800" spc="-25" dirty="0">
                <a:cs typeface="Calibri"/>
              </a:rPr>
              <a:t>g</a:t>
            </a:r>
            <a:r>
              <a:rPr lang="en-US" sz="2800" spc="-40" dirty="0">
                <a:cs typeface="Calibri"/>
              </a:rPr>
              <a:t>h</a:t>
            </a:r>
            <a:r>
              <a:rPr lang="en-US" sz="2800" spc="-10" dirty="0">
                <a:cs typeface="Calibri"/>
              </a:rPr>
              <a:t>t</a:t>
            </a:r>
            <a:r>
              <a:rPr lang="en-US" sz="2800" spc="-15" dirty="0">
                <a:cs typeface="Calibri"/>
              </a:rPr>
              <a:t> on</a:t>
            </a:r>
            <a:r>
              <a:rPr lang="en-US" sz="2800" spc="-5" dirty="0">
                <a:cs typeface="Calibri"/>
              </a:rPr>
              <a:t> </a:t>
            </a:r>
            <a:r>
              <a:rPr lang="en-US" sz="2800" spc="-10" dirty="0" smtClean="0">
                <a:cs typeface="Calibri"/>
              </a:rPr>
              <a:t>sticky </a:t>
            </a:r>
            <a:r>
              <a:rPr lang="en-US" sz="2800" spc="-15" dirty="0" smtClean="0">
                <a:cs typeface="Calibri"/>
              </a:rPr>
              <a:t>bands </a:t>
            </a:r>
          </a:p>
          <a:p>
            <a:pPr marL="114300" indent="0">
              <a:buNone/>
            </a:pPr>
            <a:r>
              <a:rPr lang="en-US" sz="2800" b="1" u="sng" spc="-15" dirty="0" smtClean="0">
                <a:cs typeface="Calibri"/>
              </a:rPr>
              <a:t>BUT, 4</a:t>
            </a:r>
            <a:r>
              <a:rPr lang="en-US" sz="2800" b="1" u="sng" spc="-15" baseline="30000" dirty="0" smtClean="0">
                <a:cs typeface="Calibri"/>
              </a:rPr>
              <a:t>th</a:t>
            </a:r>
            <a:r>
              <a:rPr lang="en-US" sz="2800" b="1" u="sng" spc="-15" dirty="0" smtClean="0">
                <a:cs typeface="Calibri"/>
              </a:rPr>
              <a:t> instars &amp; adults WILL NOT step on bands.</a:t>
            </a:r>
            <a:endParaRPr lang="en-US" sz="2800" b="1" u="sng" dirty="0">
              <a:cs typeface="Calibri"/>
            </a:endParaRPr>
          </a:p>
          <a:p>
            <a:pPr marL="114300" indent="0">
              <a:buNone/>
            </a:pPr>
            <a:endParaRPr lang="en-US" sz="2400" dirty="0"/>
          </a:p>
        </p:txBody>
      </p:sp>
      <p:pic>
        <p:nvPicPr>
          <p:cNvPr id="4" name="Picture 3"/>
          <p:cNvPicPr>
            <a:picLocks noChangeAspect="1"/>
          </p:cNvPicPr>
          <p:nvPr/>
        </p:nvPicPr>
        <p:blipFill>
          <a:blip r:embed="rId2"/>
          <a:stretch>
            <a:fillRect/>
          </a:stretch>
        </p:blipFill>
        <p:spPr>
          <a:xfrm>
            <a:off x="0" y="2192482"/>
            <a:ext cx="6035310" cy="4551217"/>
          </a:xfrm>
          <a:prstGeom prst="rect">
            <a:avLst/>
          </a:prstGeom>
        </p:spPr>
      </p:pic>
      <p:sp>
        <p:nvSpPr>
          <p:cNvPr id="5" name="object 11"/>
          <p:cNvSpPr/>
          <p:nvPr/>
        </p:nvSpPr>
        <p:spPr>
          <a:xfrm>
            <a:off x="8116453" y="584246"/>
            <a:ext cx="3059811" cy="476707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7779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and 4</a:t>
            </a:r>
            <a:r>
              <a:rPr lang="en-US" baseline="30000" dirty="0" smtClean="0"/>
              <a:t>th</a:t>
            </a:r>
            <a:r>
              <a:rPr lang="en-US" dirty="0" smtClean="0"/>
              <a:t> instar lanternfly nymphs</a:t>
            </a:r>
            <a:endParaRPr lang="en-US" dirty="0"/>
          </a:p>
        </p:txBody>
      </p:sp>
      <p:pic>
        <p:nvPicPr>
          <p:cNvPr id="3074" name="Picture 2" descr="C:\Users\Brent\Desktop\Forest Pest Class 16 Jan 2019\SLF-Early-and-Late-Stage-Nymph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13453" y="1600200"/>
            <a:ext cx="7578067" cy="504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495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7"/>
            <a:ext cx="4135581" cy="2260745"/>
          </a:xfrm>
        </p:spPr>
        <p:txBody>
          <a:bodyPr/>
          <a:lstStyle/>
          <a:p>
            <a:pPr algn="ctr"/>
            <a:r>
              <a:rPr lang="en-US" dirty="0">
                <a:solidFill>
                  <a:schemeClr val="tx1"/>
                </a:solidFill>
              </a:rPr>
              <a:t>Typical adult </a:t>
            </a:r>
            <a:r>
              <a:rPr lang="en-US" dirty="0" smtClean="0">
                <a:solidFill>
                  <a:schemeClr val="tx1"/>
                </a:solidFill>
              </a:rPr>
              <a:t>feeding pattern</a:t>
            </a:r>
            <a:endParaRPr lang="en-US" dirty="0">
              <a:solidFill>
                <a:schemeClr val="tx1"/>
              </a:solidFill>
            </a:endParaRPr>
          </a:p>
        </p:txBody>
      </p:sp>
      <p:pic>
        <p:nvPicPr>
          <p:cNvPr id="5122" name="Picture 2" descr="C:\Users\Brent\Desktop\Forest Pest Class 16 Jan 2019\slf.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9479" y="0"/>
            <a:ext cx="7228005" cy="4800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Brent\Desktop\Forest Pest Class 16 Jan 2019\SLF grape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48445"/>
            <a:ext cx="5629141" cy="3709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20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636" y="1"/>
            <a:ext cx="6924964" cy="841664"/>
          </a:xfrm>
        </p:spPr>
        <p:txBody>
          <a:bodyPr/>
          <a:lstStyle/>
          <a:p>
            <a:r>
              <a:rPr lang="en-US" dirty="0" smtClean="0"/>
              <a:t>Commuters</a:t>
            </a:r>
            <a:endParaRPr lang="en-US" dirty="0"/>
          </a:p>
        </p:txBody>
      </p:sp>
      <p:pic>
        <p:nvPicPr>
          <p:cNvPr id="4098" name="Picture 2" descr="C:\Users\Brent\Desktop\Forest Pest Class 16 Jan 2019\Spotted-Lanternfly-on-Tree.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9986" y="775161"/>
            <a:ext cx="8890680" cy="500841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a:blip r:embed="rId3"/>
          <a:stretch>
            <a:fillRect/>
          </a:stretch>
        </p:blipFill>
        <p:spPr>
          <a:xfrm>
            <a:off x="198232" y="197427"/>
            <a:ext cx="3409153" cy="6276110"/>
          </a:xfrm>
          <a:prstGeom prst="rect">
            <a:avLst/>
          </a:prstGeom>
        </p:spPr>
      </p:pic>
    </p:spTree>
    <p:extLst>
      <p:ext uri="{BB962C8B-B14F-4D97-AF65-F5344CB8AC3E}">
        <p14:creationId xmlns:p14="http://schemas.microsoft.com/office/powerpoint/2010/main" val="411622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1"/>
            <a:ext cx="11263742" cy="3678382"/>
          </a:xfrm>
        </p:spPr>
        <p:txBody>
          <a:bodyPr/>
          <a:lstStyle/>
          <a:p>
            <a:pPr algn="ctr"/>
            <a:r>
              <a:rPr lang="en-US" sz="4000" b="1" dirty="0" smtClean="0">
                <a:solidFill>
                  <a:srgbClr val="FF0000"/>
                </a:solidFill>
              </a:rPr>
              <a:t>WE WILL SEE THIS PEST IN THE NEAR FUTURE!</a:t>
            </a:r>
            <a:br>
              <a:rPr lang="en-US" sz="4000" b="1" dirty="0" smtClean="0">
                <a:solidFill>
                  <a:srgbClr val="FF0000"/>
                </a:solidFill>
              </a:rPr>
            </a:br>
            <a:r>
              <a:rPr lang="en-US" sz="2800" b="1" dirty="0" smtClean="0">
                <a:solidFill>
                  <a:srgbClr val="FF0000"/>
                </a:solidFill>
              </a:rPr>
              <a:t/>
            </a:r>
            <a:br>
              <a:rPr lang="en-US" sz="2800" b="1" dirty="0" smtClean="0">
                <a:solidFill>
                  <a:srgbClr val="FF0000"/>
                </a:solidFill>
              </a:rPr>
            </a:br>
            <a:r>
              <a:rPr lang="en-US" sz="2800" b="1" dirty="0" smtClean="0">
                <a:solidFill>
                  <a:schemeClr val="tx1"/>
                </a:solidFill>
              </a:rPr>
              <a:t>In 2016, spotted lanternfly was restricted to four Pennsylvania counties.</a:t>
            </a:r>
            <a:br>
              <a:rPr lang="en-US" sz="2800" b="1" dirty="0" smtClean="0">
                <a:solidFill>
                  <a:schemeClr val="tx1"/>
                </a:solidFill>
              </a:rPr>
            </a:br>
            <a:r>
              <a:rPr lang="en-US" sz="2800" b="1" dirty="0" smtClean="0">
                <a:solidFill>
                  <a:schemeClr val="tx1"/>
                </a:solidFill>
              </a:rPr>
              <a:t>By 2018, it had spread to 6 States.</a:t>
            </a:r>
            <a:br>
              <a:rPr lang="en-US" sz="2800" b="1" dirty="0" smtClean="0">
                <a:solidFill>
                  <a:schemeClr val="tx1"/>
                </a:solidFill>
              </a:rPr>
            </a:br>
            <a:r>
              <a:rPr lang="en-US" sz="2800" b="1" dirty="0" smtClean="0">
                <a:solidFill>
                  <a:schemeClr val="tx1"/>
                </a:solidFill>
              </a:rPr>
              <a:t/>
            </a:r>
            <a:br>
              <a:rPr lang="en-US" sz="2800" b="1" dirty="0" smtClean="0">
                <a:solidFill>
                  <a:schemeClr val="tx1"/>
                </a:solidFill>
              </a:rPr>
            </a:br>
            <a:endParaRPr lang="en-US" sz="2400" dirty="0">
              <a:solidFill>
                <a:schemeClr val="tx1"/>
              </a:solidFill>
            </a:endParaRPr>
          </a:p>
        </p:txBody>
      </p:sp>
      <p:sp>
        <p:nvSpPr>
          <p:cNvPr id="3" name="Content Placeholder 2"/>
          <p:cNvSpPr>
            <a:spLocks noGrp="1"/>
          </p:cNvSpPr>
          <p:nvPr>
            <p:ph idx="1"/>
          </p:nvPr>
        </p:nvSpPr>
        <p:spPr>
          <a:xfrm>
            <a:off x="83127" y="2826328"/>
            <a:ext cx="11149445" cy="3574472"/>
          </a:xfrm>
        </p:spPr>
        <p:txBody>
          <a:bodyPr>
            <a:normAutofit/>
          </a:bodyPr>
          <a:lstStyle/>
          <a:p>
            <a:pPr marL="114300" indent="0" algn="ctr">
              <a:buNone/>
            </a:pPr>
            <a:endParaRPr lang="en-US" sz="3200" b="1" dirty="0" smtClean="0">
              <a:latin typeface="+mj-lt"/>
            </a:endParaRPr>
          </a:p>
          <a:p>
            <a:pPr marL="114300" indent="0" algn="ctr">
              <a:buNone/>
            </a:pPr>
            <a:r>
              <a:rPr lang="en-US" sz="3200" b="1" dirty="0" smtClean="0">
                <a:latin typeface="+mj-lt"/>
              </a:rPr>
              <a:t>At </a:t>
            </a:r>
            <a:r>
              <a:rPr lang="en-US" sz="3200" b="1" dirty="0">
                <a:latin typeface="+mj-lt"/>
              </a:rPr>
              <a:t>the close of 2017, no SLF had been found in NYS.</a:t>
            </a:r>
            <a:br>
              <a:rPr lang="en-US" sz="3200" b="1" dirty="0">
                <a:latin typeface="+mj-lt"/>
              </a:rPr>
            </a:br>
            <a:r>
              <a:rPr lang="en-US" sz="3200" b="1" dirty="0" smtClean="0">
                <a:latin typeface="+mj-lt"/>
              </a:rPr>
              <a:t>By October 2018</a:t>
            </a:r>
            <a:r>
              <a:rPr lang="en-US" sz="3200" b="1" dirty="0">
                <a:latin typeface="+mj-lt"/>
              </a:rPr>
              <a:t>, eight SLF specimens were found in six NYS </a:t>
            </a:r>
            <a:r>
              <a:rPr lang="en-US" sz="3200" b="1" dirty="0" smtClean="0">
                <a:latin typeface="+mj-lt"/>
              </a:rPr>
              <a:t>Counties.</a:t>
            </a:r>
            <a:r>
              <a:rPr lang="en-US" sz="3200" b="1" dirty="0">
                <a:latin typeface="+mj-lt"/>
              </a:rPr>
              <a:t/>
            </a:r>
            <a:br>
              <a:rPr lang="en-US" sz="3200" b="1" dirty="0">
                <a:latin typeface="+mj-lt"/>
              </a:rPr>
            </a:br>
            <a:endParaRPr lang="en-US" sz="2800" dirty="0">
              <a:latin typeface="+mj-lt"/>
            </a:endParaRPr>
          </a:p>
        </p:txBody>
      </p:sp>
    </p:spTree>
    <p:extLst>
      <p:ext uri="{BB962C8B-B14F-4D97-AF65-F5344CB8AC3E}">
        <p14:creationId xmlns:p14="http://schemas.microsoft.com/office/powerpoint/2010/main" val="3288628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2" y="0"/>
            <a:ext cx="10160000" cy="654627"/>
          </a:xfrm>
        </p:spPr>
        <p:txBody>
          <a:bodyPr/>
          <a:lstStyle/>
          <a:p>
            <a:r>
              <a:rPr lang="en-US" sz="3200" b="1" dirty="0" smtClean="0">
                <a:solidFill>
                  <a:schemeClr val="tx1"/>
                </a:solidFill>
              </a:rPr>
              <a:t>Confirmed SLF finds as of December 2018</a:t>
            </a:r>
            <a:endParaRPr lang="en-US" sz="3200" b="1" dirty="0">
              <a:solidFill>
                <a:schemeClr val="tx1"/>
              </a:solidFill>
            </a:endParaRPr>
          </a:p>
        </p:txBody>
      </p:sp>
      <p:pic>
        <p:nvPicPr>
          <p:cNvPr id="2050" name="Picture 2" descr="C:\Users\Brent\Desktop\Forest Pest Class 16 Jan 2019\NY-PA-NJ-VA-MD-DE-C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7339" y="685800"/>
            <a:ext cx="6635288"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30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253355" cy="1215736"/>
          </a:xfrm>
        </p:spPr>
        <p:txBody>
          <a:bodyPr/>
          <a:lstStyle/>
          <a:p>
            <a:pPr algn="ctr"/>
            <a:r>
              <a:rPr lang="en-US" b="1" dirty="0" smtClean="0">
                <a:solidFill>
                  <a:srgbClr val="92D050"/>
                </a:solidFill>
              </a:rPr>
              <a:t>THE BAZILLION-DOLLAR QUESTION:</a:t>
            </a:r>
            <a:endParaRPr lang="en-US" b="1" dirty="0">
              <a:solidFill>
                <a:srgbClr val="92D050"/>
              </a:solidFill>
            </a:endParaRPr>
          </a:p>
        </p:txBody>
      </p:sp>
      <p:sp>
        <p:nvSpPr>
          <p:cNvPr id="3" name="Content Placeholder 2"/>
          <p:cNvSpPr>
            <a:spLocks noGrp="1"/>
          </p:cNvSpPr>
          <p:nvPr>
            <p:ph idx="1"/>
          </p:nvPr>
        </p:nvSpPr>
        <p:spPr>
          <a:xfrm>
            <a:off x="124691" y="1184564"/>
            <a:ext cx="11045536" cy="5559135"/>
          </a:xfrm>
        </p:spPr>
        <p:txBody>
          <a:bodyPr>
            <a:normAutofit/>
          </a:bodyPr>
          <a:lstStyle/>
          <a:p>
            <a:pPr marL="114300" indent="0">
              <a:buNone/>
            </a:pPr>
            <a:r>
              <a:rPr lang="en-US" b="1" u="sng" dirty="0" smtClean="0"/>
              <a:t>Can </a:t>
            </a:r>
            <a:r>
              <a:rPr lang="en-US" b="1" i="1" u="sng" dirty="0" err="1" smtClean="0"/>
              <a:t>Lycorma</a:t>
            </a:r>
            <a:r>
              <a:rPr lang="en-US" b="1" i="1" u="sng" dirty="0" smtClean="0"/>
              <a:t> </a:t>
            </a:r>
            <a:r>
              <a:rPr lang="en-US" b="1" i="1" u="sng" dirty="0" err="1" smtClean="0"/>
              <a:t>deliculata</a:t>
            </a:r>
            <a:r>
              <a:rPr lang="en-US" b="1" i="1" u="sng" dirty="0" smtClean="0"/>
              <a:t> </a:t>
            </a:r>
            <a:r>
              <a:rPr lang="en-US" b="1" u="sng" dirty="0" smtClean="0"/>
              <a:t>successfully reproduce without at least once </a:t>
            </a:r>
            <a:r>
              <a:rPr lang="en-US" b="1" u="sng" dirty="0"/>
              <a:t>feeding </a:t>
            </a:r>
            <a:r>
              <a:rPr lang="en-US" b="1" u="sng" dirty="0" smtClean="0"/>
              <a:t>on Ailanthus?</a:t>
            </a:r>
          </a:p>
          <a:p>
            <a:pPr marL="114300" indent="0">
              <a:buNone/>
            </a:pPr>
            <a:endParaRPr lang="en-US" b="1" dirty="0" smtClean="0"/>
          </a:p>
          <a:p>
            <a:pPr marL="114300" indent="0" algn="ctr">
              <a:buNone/>
            </a:pPr>
            <a:r>
              <a:rPr lang="en-US" sz="2800" b="1" dirty="0" smtClean="0"/>
              <a:t>Here’s a handy flow chart: </a:t>
            </a:r>
          </a:p>
          <a:p>
            <a:pPr marL="114300" indent="0" algn="ctr">
              <a:buNone/>
            </a:pPr>
            <a:r>
              <a:rPr lang="en-US" sz="2800" b="1" u="sng" dirty="0" smtClean="0"/>
              <a:t>IF NO:</a:t>
            </a:r>
          </a:p>
          <a:p>
            <a:pPr marL="114300" indent="0" algn="ctr">
              <a:buNone/>
            </a:pPr>
            <a:r>
              <a:rPr lang="en-US" sz="2800" b="1" dirty="0" smtClean="0">
                <a:solidFill>
                  <a:srgbClr val="FF0000"/>
                </a:solidFill>
              </a:rPr>
              <a:t>Hooray! All we need to do is keep Ailanthus from establishing here. Whew—dodged that bullet!</a:t>
            </a:r>
          </a:p>
          <a:p>
            <a:pPr marL="114300" indent="0" algn="ctr">
              <a:buNone/>
            </a:pPr>
            <a:endParaRPr lang="en-US" sz="2800" b="1" dirty="0"/>
          </a:p>
          <a:p>
            <a:pPr marL="114300" indent="0" algn="ctr">
              <a:buNone/>
            </a:pPr>
            <a:r>
              <a:rPr lang="en-US" sz="2800" b="1" u="sng" dirty="0" smtClean="0"/>
              <a:t>IF YES:</a:t>
            </a:r>
          </a:p>
          <a:p>
            <a:pPr marL="114300" indent="0" algn="ctr">
              <a:buNone/>
            </a:pPr>
            <a:r>
              <a:rPr lang="en-US" sz="2800" b="1" dirty="0" smtClean="0"/>
              <a:t> </a:t>
            </a:r>
            <a:r>
              <a:rPr lang="en-US" sz="2800" b="1" dirty="0" smtClean="0">
                <a:solidFill>
                  <a:srgbClr val="FF0000"/>
                </a:solidFill>
              </a:rPr>
              <a:t>Aw, </a:t>
            </a:r>
            <a:r>
              <a:rPr lang="en-US" sz="2800" b="1" dirty="0" err="1" smtClean="0">
                <a:solidFill>
                  <a:srgbClr val="FF0000"/>
                </a:solidFill>
              </a:rPr>
              <a:t>sh</a:t>
            </a:r>
            <a:r>
              <a:rPr lang="en-US" sz="2800" b="1" dirty="0" smtClean="0">
                <a:solidFill>
                  <a:srgbClr val="FF0000"/>
                </a:solidFill>
              </a:rPr>
              <a:t>--!</a:t>
            </a:r>
          </a:p>
          <a:p>
            <a:pPr marL="114300" indent="0">
              <a:buNone/>
            </a:pPr>
            <a:r>
              <a:rPr lang="en-US" b="1" dirty="0" smtClean="0"/>
              <a:t>Because lanternfly has a sweet tooth, or rostrum, it will head right for the nearest maples &amp; fruit trees. We cannot afford to gamble—we need to spread the word, and be vigilant.</a:t>
            </a:r>
            <a:endParaRPr lang="en-US" b="1" dirty="0"/>
          </a:p>
        </p:txBody>
      </p:sp>
    </p:spTree>
    <p:extLst>
      <p:ext uri="{BB962C8B-B14F-4D97-AF65-F5344CB8AC3E}">
        <p14:creationId xmlns:p14="http://schemas.microsoft.com/office/powerpoint/2010/main" val="248082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7036"/>
            <a:ext cx="10160000" cy="841664"/>
          </a:xfrm>
        </p:spPr>
        <p:txBody>
          <a:bodyPr/>
          <a:lstStyle/>
          <a:p>
            <a:r>
              <a:rPr lang="en-US" sz="4800" i="1" dirty="0"/>
              <a:t>Ailanthus </a:t>
            </a:r>
            <a:r>
              <a:rPr lang="en-US" sz="4800" i="1" dirty="0" err="1"/>
              <a:t>altissima</a:t>
            </a:r>
            <a:r>
              <a:rPr lang="en-US" sz="4800" dirty="0"/>
              <a:t>, “Tree of Heaven”</a:t>
            </a:r>
            <a:br>
              <a:rPr lang="en-US" sz="4800" dirty="0"/>
            </a:br>
            <a:endParaRPr lang="en-US" dirty="0"/>
          </a:p>
        </p:txBody>
      </p:sp>
      <p:sp>
        <p:nvSpPr>
          <p:cNvPr id="3" name="Content Placeholder 2"/>
          <p:cNvSpPr>
            <a:spLocks noGrp="1"/>
          </p:cNvSpPr>
          <p:nvPr>
            <p:ph idx="1"/>
          </p:nvPr>
        </p:nvSpPr>
        <p:spPr>
          <a:xfrm>
            <a:off x="0" y="737753"/>
            <a:ext cx="10769600" cy="6120247"/>
          </a:xfrm>
        </p:spPr>
        <p:txBody>
          <a:bodyPr/>
          <a:lstStyle/>
          <a:p>
            <a:pPr marL="0" indent="0">
              <a:buNone/>
            </a:pPr>
            <a:r>
              <a:rPr lang="en-US" sz="2400" b="1" dirty="0" smtClean="0"/>
              <a:t>Highly </a:t>
            </a:r>
            <a:r>
              <a:rPr lang="en-US" sz="2400" b="1" dirty="0"/>
              <a:t>invasive, toxic</a:t>
            </a:r>
          </a:p>
          <a:p>
            <a:pPr marL="0" indent="0">
              <a:buNone/>
            </a:pPr>
            <a:r>
              <a:rPr lang="en-US" sz="2400" b="1" dirty="0"/>
              <a:t>Preferred host </a:t>
            </a:r>
            <a:r>
              <a:rPr lang="en-US" sz="2400" b="1" dirty="0" smtClean="0"/>
              <a:t>for </a:t>
            </a:r>
            <a:r>
              <a:rPr lang="en-US" sz="2400" b="1" i="1" dirty="0" err="1"/>
              <a:t>Lycorma</a:t>
            </a:r>
            <a:endParaRPr lang="en-US" sz="2400" b="1" i="1" dirty="0"/>
          </a:p>
          <a:p>
            <a:pPr marL="0" indent="0">
              <a:buNone/>
            </a:pPr>
            <a:r>
              <a:rPr lang="en-US" sz="2400" b="1" dirty="0" smtClean="0"/>
              <a:t>Hardy </a:t>
            </a:r>
            <a:r>
              <a:rPr lang="en-US" sz="2400" b="1" dirty="0"/>
              <a:t>to USDA </a:t>
            </a:r>
            <a:r>
              <a:rPr lang="en-US" sz="2400" b="1" dirty="0" smtClean="0"/>
              <a:t>Zone </a:t>
            </a:r>
            <a:r>
              <a:rPr lang="en-US" sz="2400" b="1" dirty="0"/>
              <a:t>5a (much of </a:t>
            </a:r>
            <a:r>
              <a:rPr lang="en-US" sz="2400" b="1" dirty="0" smtClean="0"/>
              <a:t>NNY)</a:t>
            </a:r>
          </a:p>
          <a:p>
            <a:pPr marL="0" indent="0">
              <a:buNone/>
            </a:pPr>
            <a:r>
              <a:rPr lang="en-US" sz="2400" b="1" dirty="0" smtClean="0"/>
              <a:t>Often an urban “weed tree”</a:t>
            </a:r>
          </a:p>
          <a:p>
            <a:pPr marL="0" indent="0">
              <a:buNone/>
            </a:pPr>
            <a:r>
              <a:rPr lang="en-US" sz="2400" b="1" dirty="0" smtClean="0"/>
              <a:t>Compound leaves</a:t>
            </a:r>
          </a:p>
          <a:p>
            <a:pPr marL="0" indent="0">
              <a:buNone/>
            </a:pPr>
            <a:r>
              <a:rPr lang="en-US" sz="2400" b="1" dirty="0" smtClean="0"/>
              <a:t>Sometimes confused with sumac, walnut</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6356" y="737753"/>
            <a:ext cx="5955027" cy="4426530"/>
          </a:xfrm>
          <a:prstGeom prst="rect">
            <a:avLst/>
          </a:prstGeom>
        </p:spPr>
      </p:pic>
      <p:pic>
        <p:nvPicPr>
          <p:cNvPr id="5" name="Picture 4"/>
          <p:cNvPicPr>
            <a:picLocks noChangeAspect="1"/>
          </p:cNvPicPr>
          <p:nvPr/>
        </p:nvPicPr>
        <p:blipFill>
          <a:blip r:embed="rId3"/>
          <a:stretch>
            <a:fillRect/>
          </a:stretch>
        </p:blipFill>
        <p:spPr>
          <a:xfrm>
            <a:off x="171270" y="3640151"/>
            <a:ext cx="4060288" cy="3048264"/>
          </a:xfrm>
          <a:prstGeom prst="rect">
            <a:avLst/>
          </a:prstGeom>
        </p:spPr>
      </p:pic>
    </p:spTree>
    <p:extLst>
      <p:ext uri="{BB962C8B-B14F-4D97-AF65-F5344CB8AC3E}">
        <p14:creationId xmlns:p14="http://schemas.microsoft.com/office/powerpoint/2010/main" val="4274266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9575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90946"/>
            <a:ext cx="11321934" cy="904009"/>
          </a:xfrm>
        </p:spPr>
        <p:txBody>
          <a:bodyPr/>
          <a:lstStyle/>
          <a:p>
            <a:r>
              <a:rPr lang="en-US" sz="3600" b="1" u="sng" dirty="0">
                <a:solidFill>
                  <a:schemeClr val="tx1"/>
                </a:solidFill>
              </a:rPr>
              <a:t>Introduction to </a:t>
            </a:r>
            <a:r>
              <a:rPr lang="en-US" sz="3600" b="1" i="1" u="sng" dirty="0" err="1">
                <a:solidFill>
                  <a:schemeClr val="tx1"/>
                </a:solidFill>
              </a:rPr>
              <a:t>Lycorma</a:t>
            </a:r>
            <a:r>
              <a:rPr lang="en-US" sz="3600" b="1" i="1" u="sng" dirty="0">
                <a:solidFill>
                  <a:schemeClr val="tx1"/>
                </a:solidFill>
              </a:rPr>
              <a:t> </a:t>
            </a:r>
            <a:r>
              <a:rPr lang="en-US" sz="3600" b="1" i="1" u="sng" dirty="0" err="1">
                <a:solidFill>
                  <a:schemeClr val="tx1"/>
                </a:solidFill>
              </a:rPr>
              <a:t>deliculata</a:t>
            </a:r>
            <a:r>
              <a:rPr lang="en-US" sz="3600" b="1" u="sng" dirty="0">
                <a:solidFill>
                  <a:schemeClr val="tx1"/>
                </a:solidFill>
              </a:rPr>
              <a:t>: Spotted </a:t>
            </a:r>
            <a:r>
              <a:rPr lang="en-US" sz="3600" b="1" u="sng" dirty="0" smtClean="0">
                <a:solidFill>
                  <a:schemeClr val="tx1"/>
                </a:solidFill>
              </a:rPr>
              <a:t>Lanternfly</a:t>
            </a:r>
            <a:endParaRPr lang="en-US" sz="3600" dirty="0">
              <a:solidFill>
                <a:schemeClr val="tx1"/>
              </a:solidFill>
            </a:endParaRPr>
          </a:p>
        </p:txBody>
      </p:sp>
      <p:sp>
        <p:nvSpPr>
          <p:cNvPr id="3" name="Content Placeholder 2"/>
          <p:cNvSpPr>
            <a:spLocks noGrp="1"/>
          </p:cNvSpPr>
          <p:nvPr>
            <p:ph idx="1"/>
          </p:nvPr>
        </p:nvSpPr>
        <p:spPr>
          <a:xfrm>
            <a:off x="1" y="914401"/>
            <a:ext cx="11222182" cy="5777344"/>
          </a:xfrm>
        </p:spPr>
        <p:txBody>
          <a:bodyPr/>
          <a:lstStyle/>
          <a:p>
            <a:pPr marL="0" indent="0" algn="ctr">
              <a:buNone/>
            </a:pPr>
            <a:endParaRPr lang="en-US" sz="3200" b="1" dirty="0" smtClean="0"/>
          </a:p>
          <a:p>
            <a:pPr marL="0" indent="0" algn="ctr">
              <a:buNone/>
            </a:pPr>
            <a:r>
              <a:rPr lang="en-US" sz="3200" b="1" dirty="0" smtClean="0"/>
              <a:t>Forest-Pest </a:t>
            </a:r>
            <a:r>
              <a:rPr lang="en-US" sz="3200" b="1" dirty="0"/>
              <a:t>Identification &amp; Management Course</a:t>
            </a:r>
          </a:p>
          <a:p>
            <a:pPr marL="0" indent="0" algn="ctr">
              <a:buNone/>
            </a:pPr>
            <a:r>
              <a:rPr lang="en-US" sz="3200" b="1" dirty="0"/>
              <a:t>16 January 2019  Canton, NY</a:t>
            </a:r>
          </a:p>
          <a:p>
            <a:pPr marL="0" indent="0" algn="ctr">
              <a:buNone/>
            </a:pPr>
            <a:endParaRPr lang="en-US" b="1" dirty="0"/>
          </a:p>
          <a:p>
            <a:pPr marL="0" indent="0" algn="ctr">
              <a:buNone/>
            </a:pPr>
            <a:endParaRPr lang="en-US" sz="1800" b="1" dirty="0" smtClean="0"/>
          </a:p>
          <a:p>
            <a:pPr marL="0" indent="0" algn="ctr">
              <a:buNone/>
            </a:pPr>
            <a:r>
              <a:rPr lang="en-US" sz="1800" b="1" dirty="0" smtClean="0"/>
              <a:t>Paul </a:t>
            </a:r>
            <a:r>
              <a:rPr lang="en-US" sz="1800" b="1" dirty="0"/>
              <a:t>Hetzler</a:t>
            </a:r>
          </a:p>
          <a:p>
            <a:pPr marL="0" indent="0" algn="ctr">
              <a:buNone/>
            </a:pPr>
            <a:r>
              <a:rPr lang="en-US" sz="1800" b="1" dirty="0"/>
              <a:t>Cornell Cooperative Extension of St. Lawrence </a:t>
            </a:r>
            <a:r>
              <a:rPr lang="en-US" sz="1800" b="1" dirty="0" smtClean="0"/>
              <a:t>County</a:t>
            </a:r>
          </a:p>
          <a:p>
            <a:pPr marL="0" indent="0" algn="ctr">
              <a:buNone/>
            </a:pPr>
            <a:r>
              <a:rPr lang="en-US" sz="1800" b="1" dirty="0">
                <a:hlinkClick r:id="rId2"/>
              </a:rPr>
              <a:t>ph59@cornell.edu</a:t>
            </a:r>
            <a:r>
              <a:rPr lang="en-US" sz="1800" b="1" dirty="0"/>
              <a:t> </a:t>
            </a:r>
            <a:r>
              <a:rPr lang="en-US" sz="1800" b="1" dirty="0">
                <a:solidFill>
                  <a:srgbClr val="FF0000"/>
                </a:solidFill>
              </a:rPr>
              <a:t>(315) 379-9192 ext. 232</a:t>
            </a:r>
          </a:p>
          <a:p>
            <a:pPr marL="0" indent="0" algn="ctr">
              <a:buNone/>
            </a:pPr>
            <a:endParaRPr lang="en-US" sz="1800" b="1" dirty="0" smtClean="0"/>
          </a:p>
          <a:p>
            <a:pPr marL="0" indent="0" algn="ctr">
              <a:buNone/>
            </a:pPr>
            <a:endParaRPr lang="en-US" sz="1800" b="1" dirty="0"/>
          </a:p>
          <a:p>
            <a:pPr marL="0" indent="0" algn="ctr">
              <a:buNone/>
            </a:pPr>
            <a:r>
              <a:rPr lang="en-US" sz="1800" b="1" dirty="0" smtClean="0"/>
              <a:t>Special thanks to:</a:t>
            </a:r>
          </a:p>
          <a:p>
            <a:pPr marL="0" indent="0" algn="ctr">
              <a:buNone/>
            </a:pPr>
            <a:r>
              <a:rPr lang="en-US" sz="2400" b="1" dirty="0" smtClean="0"/>
              <a:t>Sven-Erik </a:t>
            </a:r>
            <a:r>
              <a:rPr lang="en-US" sz="2400" b="1" dirty="0" err="1" smtClean="0"/>
              <a:t>Spichiger</a:t>
            </a:r>
            <a:r>
              <a:rPr lang="en-US" sz="2400" b="1" dirty="0" smtClean="0"/>
              <a:t>,</a:t>
            </a:r>
          </a:p>
          <a:p>
            <a:pPr marL="0" indent="0" algn="ctr">
              <a:buNone/>
            </a:pPr>
            <a:endParaRPr lang="en-US" dirty="0"/>
          </a:p>
        </p:txBody>
      </p:sp>
      <p:sp>
        <p:nvSpPr>
          <p:cNvPr id="4" name="object 2"/>
          <p:cNvSpPr/>
          <p:nvPr/>
        </p:nvSpPr>
        <p:spPr>
          <a:xfrm>
            <a:off x="4430103" y="5759011"/>
            <a:ext cx="2800731" cy="63486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4630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164282" cy="1163782"/>
          </a:xfrm>
        </p:spPr>
        <p:txBody>
          <a:bodyPr/>
          <a:lstStyle/>
          <a:p>
            <a:endParaRPr lang="en-US"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7374" y="0"/>
            <a:ext cx="9144000" cy="6858000"/>
          </a:xfrm>
          <a:prstGeom prst="rect">
            <a:avLst/>
          </a:prstGeom>
        </p:spPr>
      </p:pic>
    </p:spTree>
    <p:extLst>
      <p:ext uri="{BB962C8B-B14F-4D97-AF65-F5344CB8AC3E}">
        <p14:creationId xmlns:p14="http://schemas.microsoft.com/office/powerpoint/2010/main" val="2827651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 y="425116"/>
            <a:ext cx="3224463" cy="6432884"/>
          </a:xfrm>
          <a:prstGeom prst="rect">
            <a:avLst/>
          </a:prstGeom>
        </p:spPr>
      </p:pic>
      <p:pic>
        <p:nvPicPr>
          <p:cNvPr id="4" name="Picture 3"/>
          <p:cNvPicPr>
            <a:picLocks noChangeAspect="1"/>
          </p:cNvPicPr>
          <p:nvPr/>
        </p:nvPicPr>
        <p:blipFill>
          <a:blip r:embed="rId3"/>
          <a:stretch>
            <a:fillRect/>
          </a:stretch>
        </p:blipFill>
        <p:spPr>
          <a:xfrm>
            <a:off x="2124761" y="0"/>
            <a:ext cx="4060288" cy="3048264"/>
          </a:xfrm>
          <a:prstGeom prst="rect">
            <a:avLst/>
          </a:prstGeom>
        </p:spPr>
      </p:pic>
      <p:pic>
        <p:nvPicPr>
          <p:cNvPr id="5" name="Picture 4"/>
          <p:cNvPicPr>
            <a:picLocks noChangeAspect="1"/>
          </p:cNvPicPr>
          <p:nvPr/>
        </p:nvPicPr>
        <p:blipFill>
          <a:blip r:embed="rId4"/>
          <a:stretch>
            <a:fillRect/>
          </a:stretch>
        </p:blipFill>
        <p:spPr>
          <a:xfrm>
            <a:off x="6308853" y="0"/>
            <a:ext cx="5883151" cy="3810330"/>
          </a:xfrm>
          <a:prstGeom prst="rect">
            <a:avLst/>
          </a:prstGeom>
        </p:spPr>
      </p:pic>
      <p:sp>
        <p:nvSpPr>
          <p:cNvPr id="6" name="TextBox 5"/>
          <p:cNvSpPr txBox="1"/>
          <p:nvPr/>
        </p:nvSpPr>
        <p:spPr>
          <a:xfrm>
            <a:off x="3224469" y="3927764"/>
            <a:ext cx="8506868" cy="2554545"/>
          </a:xfrm>
          <a:prstGeom prst="rect">
            <a:avLst/>
          </a:prstGeom>
          <a:noFill/>
        </p:spPr>
        <p:txBody>
          <a:bodyPr wrap="square" rtlCol="0">
            <a:spAutoFit/>
          </a:bodyPr>
          <a:lstStyle/>
          <a:p>
            <a:r>
              <a:rPr lang="en-US" sz="4000" b="1" dirty="0" smtClean="0"/>
              <a:t>SLF may or may not require </a:t>
            </a:r>
            <a:r>
              <a:rPr lang="en-US" sz="4000" b="1" i="1" dirty="0" smtClean="0"/>
              <a:t>Ailanthus</a:t>
            </a:r>
            <a:r>
              <a:rPr lang="en-US" sz="4000" b="1" dirty="0" smtClean="0"/>
              <a:t> for successful reproduction…fingers crossed—and management plan in place!</a:t>
            </a:r>
            <a:endParaRPr lang="en-US" sz="4000" b="1" dirty="0"/>
          </a:p>
        </p:txBody>
      </p:sp>
    </p:spTree>
    <p:extLst>
      <p:ext uri="{BB962C8B-B14F-4D97-AF65-F5344CB8AC3E}">
        <p14:creationId xmlns:p14="http://schemas.microsoft.com/office/powerpoint/2010/main" val="812626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819" y="0"/>
            <a:ext cx="10160000" cy="810491"/>
          </a:xfrm>
        </p:spPr>
        <p:txBody>
          <a:bodyPr/>
          <a:lstStyle/>
          <a:p>
            <a:r>
              <a:rPr lang="en-US" dirty="0" smtClean="0"/>
              <a:t>Host-Tree Study</a:t>
            </a:r>
            <a:endParaRPr lang="en-US" dirty="0"/>
          </a:p>
        </p:txBody>
      </p:sp>
      <p:sp>
        <p:nvSpPr>
          <p:cNvPr id="3" name="Content Placeholder 2"/>
          <p:cNvSpPr>
            <a:spLocks noGrp="1"/>
          </p:cNvSpPr>
          <p:nvPr>
            <p:ph idx="1"/>
          </p:nvPr>
        </p:nvSpPr>
        <p:spPr>
          <a:xfrm>
            <a:off x="-1" y="1111827"/>
            <a:ext cx="2732809" cy="5496791"/>
          </a:xfrm>
        </p:spPr>
        <p:txBody>
          <a:bodyPr>
            <a:noAutofit/>
          </a:bodyPr>
          <a:lstStyle/>
          <a:p>
            <a:pPr marL="114300" indent="0" fontAlgn="t">
              <a:buNone/>
            </a:pPr>
            <a:r>
              <a:rPr lang="en-US" sz="1800" i="1" dirty="0" smtClean="0"/>
              <a:t>Acer </a:t>
            </a:r>
            <a:r>
              <a:rPr lang="en-US" sz="1800" i="1" dirty="0" err="1"/>
              <a:t>palmatum</a:t>
            </a:r>
            <a:endParaRPr lang="en-US" sz="1800" dirty="0"/>
          </a:p>
          <a:p>
            <a:pPr marL="114300" indent="0" fontAlgn="t">
              <a:buNone/>
            </a:pPr>
            <a:r>
              <a:rPr lang="en-US" sz="1800" dirty="0"/>
              <a:t>Japanese maple</a:t>
            </a:r>
          </a:p>
          <a:p>
            <a:pPr marL="114300" indent="0" fontAlgn="t">
              <a:buNone/>
            </a:pPr>
            <a:r>
              <a:rPr lang="en-US" sz="1800" i="1" dirty="0"/>
              <a:t>Acer </a:t>
            </a:r>
            <a:r>
              <a:rPr lang="en-US" sz="1800" i="1" dirty="0" err="1"/>
              <a:t>platanoides</a:t>
            </a:r>
            <a:endParaRPr lang="en-US" sz="1800" dirty="0"/>
          </a:p>
          <a:p>
            <a:pPr marL="114300" indent="0" fontAlgn="t">
              <a:buNone/>
            </a:pPr>
            <a:r>
              <a:rPr lang="en-US" sz="1800" dirty="0"/>
              <a:t>Norway maple</a:t>
            </a:r>
          </a:p>
          <a:p>
            <a:pPr marL="114300" indent="0" fontAlgn="t">
              <a:buNone/>
            </a:pPr>
            <a:r>
              <a:rPr lang="en-US" sz="1800" i="1" dirty="0"/>
              <a:t>Acer </a:t>
            </a:r>
            <a:r>
              <a:rPr lang="en-US" sz="1800" i="1" dirty="0" err="1"/>
              <a:t>rubrum</a:t>
            </a:r>
            <a:endParaRPr lang="en-US" sz="1800" dirty="0"/>
          </a:p>
          <a:p>
            <a:pPr marL="114300" indent="0" fontAlgn="t">
              <a:buNone/>
            </a:pPr>
            <a:r>
              <a:rPr lang="en-US" sz="1800" dirty="0"/>
              <a:t>Red maple</a:t>
            </a:r>
          </a:p>
          <a:p>
            <a:pPr marL="114300" indent="0" fontAlgn="t">
              <a:buNone/>
            </a:pPr>
            <a:r>
              <a:rPr lang="en-US" sz="1800" i="1" dirty="0"/>
              <a:t>Acer </a:t>
            </a:r>
            <a:r>
              <a:rPr lang="en-US" sz="1800" i="1" dirty="0" err="1"/>
              <a:t>saccharum</a:t>
            </a:r>
            <a:endParaRPr lang="en-US" sz="1800" dirty="0"/>
          </a:p>
          <a:p>
            <a:pPr marL="114300" indent="0" fontAlgn="t">
              <a:buNone/>
            </a:pPr>
            <a:r>
              <a:rPr lang="en-US" sz="1800" dirty="0"/>
              <a:t>Sugar maple</a:t>
            </a:r>
          </a:p>
          <a:p>
            <a:pPr marL="114300" indent="0" fontAlgn="t">
              <a:buNone/>
            </a:pPr>
            <a:r>
              <a:rPr lang="en-US" sz="1800" i="1" dirty="0"/>
              <a:t>Ailanthus </a:t>
            </a:r>
            <a:r>
              <a:rPr lang="en-US" sz="1800" i="1" dirty="0" err="1"/>
              <a:t>altissima</a:t>
            </a:r>
            <a:endParaRPr lang="en-US" sz="1800" dirty="0"/>
          </a:p>
          <a:p>
            <a:pPr marL="114300" indent="0" fontAlgn="t">
              <a:buNone/>
            </a:pPr>
            <a:r>
              <a:rPr lang="en-US" sz="1800" dirty="0"/>
              <a:t>Tree-of-heaven</a:t>
            </a:r>
          </a:p>
          <a:p>
            <a:pPr marL="114300" indent="0" fontAlgn="t">
              <a:buNone/>
            </a:pPr>
            <a:r>
              <a:rPr lang="en-US" sz="1800" i="1" dirty="0" err="1"/>
              <a:t>Amelanchier</a:t>
            </a:r>
            <a:r>
              <a:rPr lang="en-US" sz="1800" i="1" dirty="0"/>
              <a:t> </a:t>
            </a:r>
            <a:r>
              <a:rPr lang="en-US" sz="1800" i="1" dirty="0" err="1"/>
              <a:t>canadensis</a:t>
            </a:r>
            <a:endParaRPr lang="en-US" sz="1800" dirty="0"/>
          </a:p>
          <a:p>
            <a:pPr marL="114300" indent="0" fontAlgn="t">
              <a:buNone/>
            </a:pPr>
            <a:r>
              <a:rPr lang="en-US" sz="1800" dirty="0"/>
              <a:t>Serviceberry</a:t>
            </a:r>
          </a:p>
          <a:p>
            <a:pPr marL="114300" indent="0" fontAlgn="t">
              <a:buNone/>
            </a:pPr>
            <a:r>
              <a:rPr lang="en-US" sz="1800" i="1" dirty="0" err="1"/>
              <a:t>Betula</a:t>
            </a:r>
            <a:r>
              <a:rPr lang="en-US" sz="1800" i="1" dirty="0"/>
              <a:t> </a:t>
            </a:r>
            <a:r>
              <a:rPr lang="en-US" sz="1800" i="1" dirty="0" err="1"/>
              <a:t>lenta</a:t>
            </a:r>
            <a:endParaRPr lang="en-US" sz="1800" dirty="0"/>
          </a:p>
          <a:p>
            <a:pPr marL="114300" indent="0" fontAlgn="t">
              <a:buNone/>
            </a:pPr>
            <a:r>
              <a:rPr lang="en-US" sz="1800" dirty="0"/>
              <a:t>Black </a:t>
            </a:r>
            <a:r>
              <a:rPr lang="en-US" sz="1800" dirty="0" smtClean="0"/>
              <a:t>birch</a:t>
            </a:r>
            <a:endParaRPr lang="en-US" sz="1800" dirty="0"/>
          </a:p>
        </p:txBody>
      </p:sp>
      <p:sp>
        <p:nvSpPr>
          <p:cNvPr id="4" name="TextBox 3"/>
          <p:cNvSpPr txBox="1"/>
          <p:nvPr/>
        </p:nvSpPr>
        <p:spPr>
          <a:xfrm>
            <a:off x="3688773" y="1068169"/>
            <a:ext cx="2649682" cy="4801314"/>
          </a:xfrm>
          <a:prstGeom prst="rect">
            <a:avLst/>
          </a:prstGeom>
          <a:noFill/>
        </p:spPr>
        <p:txBody>
          <a:bodyPr wrap="square" rtlCol="0">
            <a:spAutoFit/>
          </a:bodyPr>
          <a:lstStyle/>
          <a:p>
            <a:pPr fontAlgn="t"/>
            <a:r>
              <a:rPr lang="en-US" i="1" dirty="0" err="1"/>
              <a:t>Betula</a:t>
            </a:r>
            <a:r>
              <a:rPr lang="en-US" i="1" dirty="0"/>
              <a:t> </a:t>
            </a:r>
            <a:r>
              <a:rPr lang="en-US" i="1" dirty="0" err="1"/>
              <a:t>papyrifera</a:t>
            </a:r>
            <a:endParaRPr lang="en-US" dirty="0"/>
          </a:p>
          <a:p>
            <a:pPr fontAlgn="t"/>
            <a:r>
              <a:rPr lang="en-US" dirty="0"/>
              <a:t>Paper birch</a:t>
            </a:r>
          </a:p>
          <a:p>
            <a:pPr fontAlgn="t"/>
            <a:r>
              <a:rPr lang="en-US" i="1" dirty="0" err="1"/>
              <a:t>Carya</a:t>
            </a:r>
            <a:r>
              <a:rPr lang="en-US" i="1" dirty="0"/>
              <a:t> </a:t>
            </a:r>
            <a:r>
              <a:rPr lang="en-US" i="1" dirty="0" err="1"/>
              <a:t>glabra</a:t>
            </a:r>
            <a:endParaRPr lang="en-US" dirty="0"/>
          </a:p>
          <a:p>
            <a:pPr fontAlgn="t"/>
            <a:r>
              <a:rPr lang="en-US" dirty="0"/>
              <a:t>Pignut hickory</a:t>
            </a:r>
          </a:p>
          <a:p>
            <a:pPr fontAlgn="t"/>
            <a:r>
              <a:rPr lang="en-US" i="1" dirty="0" err="1"/>
              <a:t>Carya</a:t>
            </a:r>
            <a:r>
              <a:rPr lang="en-US" i="1" dirty="0"/>
              <a:t> ovata</a:t>
            </a:r>
            <a:endParaRPr lang="en-US" dirty="0"/>
          </a:p>
          <a:p>
            <a:pPr fontAlgn="t"/>
            <a:r>
              <a:rPr lang="en-US" dirty="0"/>
              <a:t>Shagbark hickory</a:t>
            </a:r>
          </a:p>
          <a:p>
            <a:pPr fontAlgn="t"/>
            <a:r>
              <a:rPr lang="en-US" i="1" dirty="0"/>
              <a:t>Fagus </a:t>
            </a:r>
            <a:r>
              <a:rPr lang="en-US" i="1" dirty="0" err="1"/>
              <a:t>grandifolia</a:t>
            </a:r>
            <a:endParaRPr lang="en-US" dirty="0"/>
          </a:p>
          <a:p>
            <a:pPr fontAlgn="t"/>
            <a:r>
              <a:rPr lang="en-US" dirty="0"/>
              <a:t>Beech</a:t>
            </a:r>
          </a:p>
          <a:p>
            <a:pPr fontAlgn="t"/>
            <a:r>
              <a:rPr lang="en-US" i="1" dirty="0" err="1"/>
              <a:t>Fraxinus</a:t>
            </a:r>
            <a:r>
              <a:rPr lang="en-US" i="1" dirty="0"/>
              <a:t> </a:t>
            </a:r>
            <a:r>
              <a:rPr lang="en-US" i="1" dirty="0" err="1"/>
              <a:t>americana</a:t>
            </a:r>
            <a:endParaRPr lang="en-US" dirty="0"/>
          </a:p>
          <a:p>
            <a:pPr fontAlgn="t"/>
            <a:r>
              <a:rPr lang="en-US" dirty="0"/>
              <a:t>White ash</a:t>
            </a:r>
          </a:p>
          <a:p>
            <a:pPr fontAlgn="t"/>
            <a:r>
              <a:rPr lang="en-US" i="1" dirty="0" err="1"/>
              <a:t>Juglans</a:t>
            </a:r>
            <a:r>
              <a:rPr lang="en-US" i="1" dirty="0"/>
              <a:t> </a:t>
            </a:r>
            <a:r>
              <a:rPr lang="en-US" i="1" dirty="0" err="1"/>
              <a:t>nigra</a:t>
            </a:r>
            <a:endParaRPr lang="en-US" dirty="0"/>
          </a:p>
          <a:p>
            <a:pPr fontAlgn="t"/>
            <a:r>
              <a:rPr lang="en-US" dirty="0"/>
              <a:t>Black walnut</a:t>
            </a:r>
          </a:p>
          <a:p>
            <a:pPr fontAlgn="t"/>
            <a:r>
              <a:rPr lang="en-US" i="1" dirty="0"/>
              <a:t>Liriodendron </a:t>
            </a:r>
            <a:r>
              <a:rPr lang="en-US" i="1" dirty="0" err="1"/>
              <a:t>tulipifera</a:t>
            </a:r>
            <a:endParaRPr lang="en-US" dirty="0"/>
          </a:p>
          <a:p>
            <a:pPr fontAlgn="t"/>
            <a:r>
              <a:rPr lang="en-US" dirty="0"/>
              <a:t>Tulip poplar</a:t>
            </a:r>
          </a:p>
          <a:p>
            <a:pPr fontAlgn="t"/>
            <a:r>
              <a:rPr lang="en-US" i="1" dirty="0"/>
              <a:t>Nyssa </a:t>
            </a:r>
            <a:r>
              <a:rPr lang="en-US" i="1" dirty="0" err="1"/>
              <a:t>sylvatica</a:t>
            </a:r>
            <a:endParaRPr lang="en-US" dirty="0"/>
          </a:p>
          <a:p>
            <a:pPr fontAlgn="t"/>
            <a:r>
              <a:rPr lang="en-US" dirty="0"/>
              <a:t>Black gum</a:t>
            </a:r>
          </a:p>
          <a:p>
            <a:pPr marL="114300" indent="0">
              <a:buNone/>
            </a:pPr>
            <a:endParaRPr lang="en-US" dirty="0"/>
          </a:p>
        </p:txBody>
      </p:sp>
      <p:sp>
        <p:nvSpPr>
          <p:cNvPr id="6" name="TextBox 5"/>
          <p:cNvSpPr txBox="1"/>
          <p:nvPr/>
        </p:nvSpPr>
        <p:spPr>
          <a:xfrm>
            <a:off x="7471063" y="716971"/>
            <a:ext cx="2660073" cy="5909310"/>
          </a:xfrm>
          <a:prstGeom prst="rect">
            <a:avLst/>
          </a:prstGeom>
          <a:noFill/>
        </p:spPr>
        <p:txBody>
          <a:bodyPr wrap="square" rtlCol="0">
            <a:spAutoFit/>
          </a:bodyPr>
          <a:lstStyle/>
          <a:p>
            <a:pPr fontAlgn="t"/>
            <a:r>
              <a:rPr lang="en-US" i="1" dirty="0" err="1"/>
              <a:t>Platanus</a:t>
            </a:r>
            <a:r>
              <a:rPr lang="en-US" i="1" dirty="0"/>
              <a:t> </a:t>
            </a:r>
            <a:r>
              <a:rPr lang="en-US" i="1" dirty="0" err="1"/>
              <a:t>occidentalis</a:t>
            </a:r>
            <a:endParaRPr lang="en-US" dirty="0"/>
          </a:p>
          <a:p>
            <a:pPr fontAlgn="t"/>
            <a:r>
              <a:rPr lang="en-US" dirty="0"/>
              <a:t>Sycamore</a:t>
            </a:r>
          </a:p>
          <a:p>
            <a:pPr fontAlgn="t"/>
            <a:r>
              <a:rPr lang="en-US" i="1" dirty="0" err="1"/>
              <a:t>Populus</a:t>
            </a:r>
            <a:r>
              <a:rPr lang="en-US" i="1" dirty="0"/>
              <a:t> </a:t>
            </a:r>
            <a:r>
              <a:rPr lang="en-US" i="1" dirty="0" err="1"/>
              <a:t>grandidentata</a:t>
            </a:r>
            <a:endParaRPr lang="en-US" dirty="0"/>
          </a:p>
          <a:p>
            <a:pPr fontAlgn="t"/>
            <a:r>
              <a:rPr lang="en-US" dirty="0"/>
              <a:t>Big-toothed aspen</a:t>
            </a:r>
          </a:p>
          <a:p>
            <a:pPr fontAlgn="t"/>
            <a:r>
              <a:rPr lang="en-US" i="1" dirty="0" err="1"/>
              <a:t>Prunus</a:t>
            </a:r>
            <a:r>
              <a:rPr lang="en-US" i="1" dirty="0"/>
              <a:t> </a:t>
            </a:r>
            <a:r>
              <a:rPr lang="en-US" i="1" dirty="0" err="1"/>
              <a:t>serotina</a:t>
            </a:r>
            <a:endParaRPr lang="en-US" dirty="0"/>
          </a:p>
          <a:p>
            <a:pPr fontAlgn="t"/>
            <a:r>
              <a:rPr lang="en-US" dirty="0"/>
              <a:t>Black cherry</a:t>
            </a:r>
          </a:p>
          <a:p>
            <a:pPr fontAlgn="t"/>
            <a:r>
              <a:rPr lang="en-US" i="1" dirty="0" err="1"/>
              <a:t>Quercus</a:t>
            </a:r>
            <a:r>
              <a:rPr lang="en-US" i="1" dirty="0"/>
              <a:t> </a:t>
            </a:r>
            <a:r>
              <a:rPr lang="en-US" i="1" dirty="0" err="1"/>
              <a:t>prinus</a:t>
            </a:r>
            <a:endParaRPr lang="en-US" dirty="0"/>
          </a:p>
          <a:p>
            <a:pPr fontAlgn="t"/>
            <a:r>
              <a:rPr lang="en-US" dirty="0"/>
              <a:t>Chestnut Oak</a:t>
            </a:r>
          </a:p>
          <a:p>
            <a:pPr fontAlgn="t"/>
            <a:r>
              <a:rPr lang="en-US" i="1" dirty="0" err="1"/>
              <a:t>Quercus</a:t>
            </a:r>
            <a:r>
              <a:rPr lang="en-US" i="1" dirty="0"/>
              <a:t> </a:t>
            </a:r>
            <a:r>
              <a:rPr lang="en-US" i="1" dirty="0" err="1"/>
              <a:t>rubra</a:t>
            </a:r>
            <a:endParaRPr lang="en-US" dirty="0"/>
          </a:p>
          <a:p>
            <a:pPr fontAlgn="t"/>
            <a:r>
              <a:rPr lang="en-US" dirty="0"/>
              <a:t>Red Oak</a:t>
            </a:r>
          </a:p>
          <a:p>
            <a:pPr fontAlgn="t"/>
            <a:r>
              <a:rPr lang="en-US" i="1" dirty="0"/>
              <a:t>Salix </a:t>
            </a:r>
            <a:r>
              <a:rPr lang="en-US" dirty="0"/>
              <a:t>spp</a:t>
            </a:r>
            <a:r>
              <a:rPr lang="en-US" i="1" dirty="0"/>
              <a:t>.</a:t>
            </a:r>
            <a:endParaRPr lang="en-US" dirty="0"/>
          </a:p>
          <a:p>
            <a:pPr fontAlgn="t"/>
            <a:r>
              <a:rPr lang="en-US" dirty="0"/>
              <a:t>Willow</a:t>
            </a:r>
          </a:p>
          <a:p>
            <a:pPr fontAlgn="t"/>
            <a:r>
              <a:rPr lang="en-US" i="1" dirty="0"/>
              <a:t>Sassafras </a:t>
            </a:r>
            <a:r>
              <a:rPr lang="en-US" i="1" dirty="0" err="1"/>
              <a:t>albidum</a:t>
            </a:r>
            <a:endParaRPr lang="en-US" dirty="0"/>
          </a:p>
          <a:p>
            <a:pPr fontAlgn="t"/>
            <a:r>
              <a:rPr lang="en-US" dirty="0" smtClean="0"/>
              <a:t>Sassafras</a:t>
            </a:r>
          </a:p>
          <a:p>
            <a:pPr fontAlgn="t"/>
            <a:r>
              <a:rPr lang="en-US" i="1" dirty="0" err="1"/>
              <a:t>Tilia</a:t>
            </a:r>
            <a:r>
              <a:rPr lang="en-US" i="1" dirty="0"/>
              <a:t> </a:t>
            </a:r>
            <a:r>
              <a:rPr lang="en-US" i="1" dirty="0" err="1"/>
              <a:t>americana</a:t>
            </a:r>
            <a:endParaRPr lang="en-US" dirty="0"/>
          </a:p>
          <a:p>
            <a:pPr fontAlgn="t"/>
            <a:r>
              <a:rPr lang="en-US" dirty="0"/>
              <a:t>Linden</a:t>
            </a:r>
          </a:p>
          <a:p>
            <a:pPr fontAlgn="t"/>
            <a:r>
              <a:rPr lang="en-US" i="1" dirty="0" err="1"/>
              <a:t>Ulmus</a:t>
            </a:r>
            <a:r>
              <a:rPr lang="en-US" i="1" dirty="0"/>
              <a:t> </a:t>
            </a:r>
            <a:r>
              <a:rPr lang="en-US" i="1" dirty="0" err="1"/>
              <a:t>rubra</a:t>
            </a:r>
            <a:endParaRPr lang="en-US" dirty="0"/>
          </a:p>
          <a:p>
            <a:pPr fontAlgn="t"/>
            <a:r>
              <a:rPr lang="en-US" dirty="0"/>
              <a:t>Slippery elm</a:t>
            </a:r>
          </a:p>
          <a:p>
            <a:pPr fontAlgn="t"/>
            <a:r>
              <a:rPr lang="en-US" i="1" dirty="0" err="1"/>
              <a:t>Vitis</a:t>
            </a:r>
            <a:r>
              <a:rPr lang="en-US" i="1" dirty="0"/>
              <a:t> spp.</a:t>
            </a:r>
            <a:endParaRPr lang="en-US" dirty="0"/>
          </a:p>
          <a:p>
            <a:pPr fontAlgn="t"/>
            <a:r>
              <a:rPr lang="en-US" dirty="0"/>
              <a:t>Grape</a:t>
            </a:r>
          </a:p>
          <a:p>
            <a:pPr fontAlgn="t"/>
            <a:endParaRPr lang="en-US" dirty="0"/>
          </a:p>
        </p:txBody>
      </p:sp>
    </p:spTree>
    <p:extLst>
      <p:ext uri="{BB962C8B-B14F-4D97-AF65-F5344CB8AC3E}">
        <p14:creationId xmlns:p14="http://schemas.microsoft.com/office/powerpoint/2010/main" val="2443214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8304" y="105359"/>
            <a:ext cx="11169225" cy="984885"/>
          </a:xfrm>
          <a:prstGeom prst="rect">
            <a:avLst/>
          </a:prstGeom>
        </p:spPr>
        <p:txBody>
          <a:bodyPr vert="horz" wrap="square" lIns="0" tIns="0" rIns="0" bIns="0" rtlCol="0">
            <a:spAutoFit/>
          </a:bodyPr>
          <a:lstStyle/>
          <a:p>
            <a:pPr marL="12700" algn="ctr"/>
            <a:r>
              <a:rPr dirty="0"/>
              <a:t>Host</a:t>
            </a:r>
            <a:r>
              <a:rPr spc="-5" dirty="0"/>
              <a:t> </a:t>
            </a:r>
            <a:r>
              <a:rPr lang="en-US" spc="-5" dirty="0" smtClean="0"/>
              <a:t>-</a:t>
            </a:r>
            <a:r>
              <a:rPr lang="en-US" dirty="0" smtClean="0"/>
              <a:t>Tree Favorites</a:t>
            </a:r>
            <a:br>
              <a:rPr lang="en-US" dirty="0" smtClean="0"/>
            </a:br>
            <a:r>
              <a:rPr lang="en-US" sz="2800" dirty="0" smtClean="0"/>
              <a:t>Everyone loves maple! Unfortunately.</a:t>
            </a:r>
            <a:endParaRPr sz="2800" dirty="0"/>
          </a:p>
        </p:txBody>
      </p:sp>
      <p:sp>
        <p:nvSpPr>
          <p:cNvPr id="3" name="object 3"/>
          <p:cNvSpPr/>
          <p:nvPr/>
        </p:nvSpPr>
        <p:spPr>
          <a:xfrm>
            <a:off x="3659123" y="1449324"/>
            <a:ext cx="4152900" cy="4014216"/>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3827261" y="1618874"/>
            <a:ext cx="3763011" cy="619760"/>
          </a:xfrm>
          <a:custGeom>
            <a:avLst/>
            <a:gdLst/>
            <a:ahLst/>
            <a:cxnLst/>
            <a:rect l="l" t="t" r="r" b="b"/>
            <a:pathLst>
              <a:path w="3763010" h="619760">
                <a:moveTo>
                  <a:pt x="0" y="619293"/>
                </a:moveTo>
                <a:lnTo>
                  <a:pt x="3762987" y="619293"/>
                </a:lnTo>
                <a:lnTo>
                  <a:pt x="3762987" y="0"/>
                </a:lnTo>
                <a:lnTo>
                  <a:pt x="0" y="0"/>
                </a:lnTo>
                <a:lnTo>
                  <a:pt x="0" y="619293"/>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 name="object 5"/>
          <p:cNvSpPr/>
          <p:nvPr/>
        </p:nvSpPr>
        <p:spPr>
          <a:xfrm>
            <a:off x="3827261" y="2219373"/>
            <a:ext cx="3763011" cy="6350"/>
          </a:xfrm>
          <a:custGeom>
            <a:avLst/>
            <a:gdLst/>
            <a:ahLst/>
            <a:cxnLst/>
            <a:rect l="l" t="t" r="r" b="b"/>
            <a:pathLst>
              <a:path w="3763010" h="6350">
                <a:moveTo>
                  <a:pt x="0" y="6347"/>
                </a:moveTo>
                <a:lnTo>
                  <a:pt x="3762987" y="6347"/>
                </a:lnTo>
                <a:lnTo>
                  <a:pt x="3762987" y="0"/>
                </a:lnTo>
                <a:lnTo>
                  <a:pt x="0" y="0"/>
                </a:lnTo>
                <a:lnTo>
                  <a:pt x="0" y="6347"/>
                </a:lnTo>
                <a:close/>
              </a:path>
            </a:pathLst>
          </a:custGeom>
          <a:solidFill>
            <a:srgbClr val="C4D69B"/>
          </a:solidFill>
        </p:spPr>
        <p:txBody>
          <a:bodyPr wrap="square" lIns="0" tIns="0" rIns="0" bIns="0" rtlCol="0"/>
          <a:lstStyle/>
          <a:p>
            <a:endParaRPr>
              <a:solidFill>
                <a:prstClr val="black"/>
              </a:solidFill>
              <a:latin typeface="Calibri"/>
            </a:endParaRPr>
          </a:p>
        </p:txBody>
      </p:sp>
      <p:sp>
        <p:nvSpPr>
          <p:cNvPr id="6" name="object 6"/>
          <p:cNvSpPr/>
          <p:nvPr/>
        </p:nvSpPr>
        <p:spPr>
          <a:xfrm>
            <a:off x="3827261" y="2281735"/>
            <a:ext cx="3763011" cy="332105"/>
          </a:xfrm>
          <a:custGeom>
            <a:avLst/>
            <a:gdLst/>
            <a:ahLst/>
            <a:cxnLst/>
            <a:rect l="l" t="t" r="r" b="b"/>
            <a:pathLst>
              <a:path w="3763010" h="332105">
                <a:moveTo>
                  <a:pt x="0" y="331563"/>
                </a:moveTo>
                <a:lnTo>
                  <a:pt x="3762987" y="331563"/>
                </a:lnTo>
                <a:lnTo>
                  <a:pt x="3762987" y="0"/>
                </a:lnTo>
                <a:lnTo>
                  <a:pt x="0" y="0"/>
                </a:lnTo>
                <a:lnTo>
                  <a:pt x="0" y="331563"/>
                </a:lnTo>
                <a:close/>
              </a:path>
            </a:pathLst>
          </a:custGeom>
          <a:solidFill>
            <a:srgbClr val="C4D69B"/>
          </a:solidFill>
        </p:spPr>
        <p:txBody>
          <a:bodyPr wrap="square" lIns="0" tIns="0" rIns="0" bIns="0" rtlCol="0"/>
          <a:lstStyle/>
          <a:p>
            <a:endParaRPr>
              <a:solidFill>
                <a:prstClr val="black"/>
              </a:solidFill>
              <a:latin typeface="Calibri"/>
            </a:endParaRPr>
          </a:p>
        </p:txBody>
      </p:sp>
      <p:sp>
        <p:nvSpPr>
          <p:cNvPr id="7" name="object 7"/>
          <p:cNvSpPr/>
          <p:nvPr/>
        </p:nvSpPr>
        <p:spPr>
          <a:xfrm>
            <a:off x="3827261" y="2594655"/>
            <a:ext cx="3763011" cy="394335"/>
          </a:xfrm>
          <a:custGeom>
            <a:avLst/>
            <a:gdLst/>
            <a:ahLst/>
            <a:cxnLst/>
            <a:rect l="l" t="t" r="r" b="b"/>
            <a:pathLst>
              <a:path w="3763010" h="394335">
                <a:moveTo>
                  <a:pt x="0" y="0"/>
                </a:moveTo>
                <a:lnTo>
                  <a:pt x="0" y="393918"/>
                </a:lnTo>
                <a:lnTo>
                  <a:pt x="3762987" y="393918"/>
                </a:lnTo>
                <a:lnTo>
                  <a:pt x="3762987" y="0"/>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8" name="object 8"/>
          <p:cNvSpPr/>
          <p:nvPr/>
        </p:nvSpPr>
        <p:spPr>
          <a:xfrm>
            <a:off x="3827261" y="2969904"/>
            <a:ext cx="3763011" cy="394335"/>
          </a:xfrm>
          <a:custGeom>
            <a:avLst/>
            <a:gdLst/>
            <a:ahLst/>
            <a:cxnLst/>
            <a:rect l="l" t="t" r="r" b="b"/>
            <a:pathLst>
              <a:path w="3763010" h="394335">
                <a:moveTo>
                  <a:pt x="0" y="0"/>
                </a:moveTo>
                <a:lnTo>
                  <a:pt x="0" y="393918"/>
                </a:lnTo>
                <a:lnTo>
                  <a:pt x="3762987" y="393918"/>
                </a:lnTo>
                <a:lnTo>
                  <a:pt x="3762987" y="0"/>
                </a:lnTo>
                <a:lnTo>
                  <a:pt x="0" y="0"/>
                </a:lnTo>
                <a:close/>
              </a:path>
            </a:pathLst>
          </a:custGeom>
          <a:solidFill>
            <a:srgbClr val="C4D69B"/>
          </a:solidFill>
        </p:spPr>
        <p:txBody>
          <a:bodyPr wrap="square" lIns="0" tIns="0" rIns="0" bIns="0" rtlCol="0"/>
          <a:lstStyle/>
          <a:p>
            <a:endParaRPr>
              <a:solidFill>
                <a:prstClr val="black"/>
              </a:solidFill>
              <a:latin typeface="Calibri"/>
            </a:endParaRPr>
          </a:p>
        </p:txBody>
      </p:sp>
      <p:sp>
        <p:nvSpPr>
          <p:cNvPr id="9" name="object 9"/>
          <p:cNvSpPr/>
          <p:nvPr/>
        </p:nvSpPr>
        <p:spPr>
          <a:xfrm>
            <a:off x="3827261" y="3345147"/>
            <a:ext cx="3763011" cy="394335"/>
          </a:xfrm>
          <a:custGeom>
            <a:avLst/>
            <a:gdLst/>
            <a:ahLst/>
            <a:cxnLst/>
            <a:rect l="l" t="t" r="r" b="b"/>
            <a:pathLst>
              <a:path w="3763010" h="394335">
                <a:moveTo>
                  <a:pt x="0" y="0"/>
                </a:moveTo>
                <a:lnTo>
                  <a:pt x="0" y="393918"/>
                </a:lnTo>
                <a:lnTo>
                  <a:pt x="3762987" y="393918"/>
                </a:lnTo>
                <a:lnTo>
                  <a:pt x="3762987" y="0"/>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 name="object 10"/>
          <p:cNvSpPr/>
          <p:nvPr/>
        </p:nvSpPr>
        <p:spPr>
          <a:xfrm>
            <a:off x="3827261" y="3720402"/>
            <a:ext cx="3763011" cy="394335"/>
          </a:xfrm>
          <a:custGeom>
            <a:avLst/>
            <a:gdLst/>
            <a:ahLst/>
            <a:cxnLst/>
            <a:rect l="l" t="t" r="r" b="b"/>
            <a:pathLst>
              <a:path w="3763010" h="394335">
                <a:moveTo>
                  <a:pt x="0" y="0"/>
                </a:moveTo>
                <a:lnTo>
                  <a:pt x="0" y="393918"/>
                </a:lnTo>
                <a:lnTo>
                  <a:pt x="3762987" y="393918"/>
                </a:lnTo>
                <a:lnTo>
                  <a:pt x="3762987" y="0"/>
                </a:lnTo>
                <a:lnTo>
                  <a:pt x="0" y="0"/>
                </a:lnTo>
                <a:close/>
              </a:path>
            </a:pathLst>
          </a:custGeom>
          <a:solidFill>
            <a:srgbClr val="C4D69B"/>
          </a:solidFill>
        </p:spPr>
        <p:txBody>
          <a:bodyPr wrap="square" lIns="0" tIns="0" rIns="0" bIns="0" rtlCol="0"/>
          <a:lstStyle/>
          <a:p>
            <a:endParaRPr>
              <a:solidFill>
                <a:prstClr val="black"/>
              </a:solidFill>
              <a:latin typeface="Calibri"/>
            </a:endParaRPr>
          </a:p>
        </p:txBody>
      </p:sp>
      <p:sp>
        <p:nvSpPr>
          <p:cNvPr id="11" name="object 11"/>
          <p:cNvSpPr/>
          <p:nvPr/>
        </p:nvSpPr>
        <p:spPr>
          <a:xfrm>
            <a:off x="3827261" y="4095652"/>
            <a:ext cx="3763011" cy="375285"/>
          </a:xfrm>
          <a:custGeom>
            <a:avLst/>
            <a:gdLst/>
            <a:ahLst/>
            <a:cxnLst/>
            <a:rect l="l" t="t" r="r" b="b"/>
            <a:pathLst>
              <a:path w="3763010" h="375285">
                <a:moveTo>
                  <a:pt x="0" y="375249"/>
                </a:moveTo>
                <a:lnTo>
                  <a:pt x="3762987" y="375249"/>
                </a:lnTo>
                <a:lnTo>
                  <a:pt x="3762987" y="0"/>
                </a:lnTo>
                <a:lnTo>
                  <a:pt x="0" y="0"/>
                </a:lnTo>
                <a:lnTo>
                  <a:pt x="0" y="375249"/>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2" name="object 12"/>
          <p:cNvSpPr/>
          <p:nvPr/>
        </p:nvSpPr>
        <p:spPr>
          <a:xfrm>
            <a:off x="3827261" y="4470901"/>
            <a:ext cx="3763011" cy="375285"/>
          </a:xfrm>
          <a:custGeom>
            <a:avLst/>
            <a:gdLst/>
            <a:ahLst/>
            <a:cxnLst/>
            <a:rect l="l" t="t" r="r" b="b"/>
            <a:pathLst>
              <a:path w="3763010" h="375285">
                <a:moveTo>
                  <a:pt x="0" y="375248"/>
                </a:moveTo>
                <a:lnTo>
                  <a:pt x="3762987" y="375248"/>
                </a:lnTo>
                <a:lnTo>
                  <a:pt x="3762987" y="0"/>
                </a:lnTo>
                <a:lnTo>
                  <a:pt x="0" y="0"/>
                </a:lnTo>
                <a:lnTo>
                  <a:pt x="0" y="375248"/>
                </a:lnTo>
                <a:close/>
              </a:path>
            </a:pathLst>
          </a:custGeom>
          <a:solidFill>
            <a:srgbClr val="C4D69B"/>
          </a:solidFill>
        </p:spPr>
        <p:txBody>
          <a:bodyPr wrap="square" lIns="0" tIns="0" rIns="0" bIns="0" rtlCol="0"/>
          <a:lstStyle/>
          <a:p>
            <a:endParaRPr>
              <a:solidFill>
                <a:prstClr val="black"/>
              </a:solidFill>
              <a:latin typeface="Calibri"/>
            </a:endParaRPr>
          </a:p>
        </p:txBody>
      </p:sp>
      <p:sp>
        <p:nvSpPr>
          <p:cNvPr id="13" name="object 13"/>
          <p:cNvSpPr/>
          <p:nvPr/>
        </p:nvSpPr>
        <p:spPr>
          <a:xfrm>
            <a:off x="3827261" y="4846142"/>
            <a:ext cx="3763011" cy="394970"/>
          </a:xfrm>
          <a:custGeom>
            <a:avLst/>
            <a:gdLst/>
            <a:ahLst/>
            <a:cxnLst/>
            <a:rect l="l" t="t" r="r" b="b"/>
            <a:pathLst>
              <a:path w="3763010" h="394970">
                <a:moveTo>
                  <a:pt x="0" y="0"/>
                </a:moveTo>
                <a:lnTo>
                  <a:pt x="0" y="394540"/>
                </a:lnTo>
                <a:lnTo>
                  <a:pt x="3762987" y="394540"/>
                </a:lnTo>
                <a:lnTo>
                  <a:pt x="3762987" y="0"/>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4" name="object 14"/>
          <p:cNvSpPr txBox="1"/>
          <p:nvPr/>
        </p:nvSpPr>
        <p:spPr>
          <a:xfrm>
            <a:off x="3849087" y="1930165"/>
            <a:ext cx="817244" cy="269304"/>
          </a:xfrm>
          <a:prstGeom prst="rect">
            <a:avLst/>
          </a:prstGeom>
        </p:spPr>
        <p:txBody>
          <a:bodyPr vert="horz" wrap="square" lIns="0" tIns="0" rIns="0" bIns="0" rtlCol="0">
            <a:spAutoFit/>
          </a:bodyPr>
          <a:lstStyle/>
          <a:p>
            <a:pPr marL="12700"/>
            <a:r>
              <a:rPr sz="1750" b="1" spc="-85" dirty="0">
                <a:solidFill>
                  <a:prstClr val="black"/>
                </a:solidFill>
                <a:latin typeface="Arial"/>
                <a:cs typeface="Arial"/>
              </a:rPr>
              <a:t>S</a:t>
            </a:r>
            <a:r>
              <a:rPr sz="1750" b="1" spc="-125" dirty="0">
                <a:solidFill>
                  <a:prstClr val="black"/>
                </a:solidFill>
                <a:latin typeface="Arial"/>
                <a:cs typeface="Arial"/>
              </a:rPr>
              <a:t>p</a:t>
            </a:r>
            <a:r>
              <a:rPr sz="1750" b="1" spc="-30" dirty="0">
                <a:solidFill>
                  <a:prstClr val="black"/>
                </a:solidFill>
                <a:latin typeface="Arial"/>
                <a:cs typeface="Arial"/>
              </a:rPr>
              <a:t>ec</a:t>
            </a:r>
            <a:r>
              <a:rPr sz="1750" b="1" spc="-85" dirty="0">
                <a:solidFill>
                  <a:prstClr val="black"/>
                </a:solidFill>
                <a:latin typeface="Arial"/>
                <a:cs typeface="Arial"/>
              </a:rPr>
              <a:t>i</a:t>
            </a:r>
            <a:r>
              <a:rPr sz="1750" b="1" spc="-30" dirty="0">
                <a:solidFill>
                  <a:prstClr val="black"/>
                </a:solidFill>
                <a:latin typeface="Arial"/>
                <a:cs typeface="Arial"/>
              </a:rPr>
              <a:t>e</a:t>
            </a:r>
            <a:r>
              <a:rPr sz="1750" b="1" spc="-70" dirty="0">
                <a:solidFill>
                  <a:prstClr val="black"/>
                </a:solidFill>
                <a:latin typeface="Arial"/>
                <a:cs typeface="Arial"/>
              </a:rPr>
              <a:t>s</a:t>
            </a:r>
            <a:endParaRPr sz="1750">
              <a:solidFill>
                <a:prstClr val="black"/>
              </a:solidFill>
              <a:latin typeface="Arial"/>
              <a:cs typeface="Arial"/>
            </a:endParaRPr>
          </a:p>
        </p:txBody>
      </p:sp>
      <p:sp>
        <p:nvSpPr>
          <p:cNvPr id="15" name="object 15"/>
          <p:cNvSpPr txBox="1"/>
          <p:nvPr/>
        </p:nvSpPr>
        <p:spPr>
          <a:xfrm>
            <a:off x="5826093" y="1930162"/>
            <a:ext cx="153035" cy="269304"/>
          </a:xfrm>
          <a:prstGeom prst="rect">
            <a:avLst/>
          </a:prstGeom>
        </p:spPr>
        <p:txBody>
          <a:bodyPr vert="horz" wrap="square" lIns="0" tIns="0" rIns="0" bIns="0" rtlCol="0">
            <a:spAutoFit/>
          </a:bodyPr>
          <a:lstStyle/>
          <a:p>
            <a:pPr marL="12700"/>
            <a:r>
              <a:rPr sz="1750" b="1" i="1" spc="-75" dirty="0">
                <a:solidFill>
                  <a:prstClr val="black"/>
                </a:solidFill>
                <a:latin typeface="Arial"/>
                <a:cs typeface="Arial"/>
              </a:rPr>
              <a:t>n</a:t>
            </a:r>
            <a:endParaRPr sz="1750">
              <a:solidFill>
                <a:prstClr val="black"/>
              </a:solidFill>
              <a:latin typeface="Arial"/>
              <a:cs typeface="Arial"/>
            </a:endParaRPr>
          </a:p>
        </p:txBody>
      </p:sp>
      <p:sp>
        <p:nvSpPr>
          <p:cNvPr id="16" name="object 16"/>
          <p:cNvSpPr txBox="1"/>
          <p:nvPr/>
        </p:nvSpPr>
        <p:spPr>
          <a:xfrm>
            <a:off x="6571787" y="1630212"/>
            <a:ext cx="887095" cy="608628"/>
          </a:xfrm>
          <a:prstGeom prst="rect">
            <a:avLst/>
          </a:prstGeom>
        </p:spPr>
        <p:txBody>
          <a:bodyPr vert="horz" wrap="square" lIns="0" tIns="0" rIns="0" bIns="0" rtlCol="0">
            <a:spAutoFit/>
          </a:bodyPr>
          <a:lstStyle/>
          <a:p>
            <a:pPr marL="12700" marR="5080" indent="173355">
              <a:lnSpc>
                <a:spcPct val="112500"/>
              </a:lnSpc>
            </a:pPr>
            <a:r>
              <a:rPr sz="1750" b="1" spc="-105" dirty="0">
                <a:solidFill>
                  <a:prstClr val="black"/>
                </a:solidFill>
                <a:latin typeface="Arial"/>
                <a:cs typeface="Arial"/>
              </a:rPr>
              <a:t>M</a:t>
            </a:r>
            <a:r>
              <a:rPr sz="1750" b="1" spc="-35" dirty="0">
                <a:solidFill>
                  <a:prstClr val="black"/>
                </a:solidFill>
                <a:latin typeface="Arial"/>
                <a:cs typeface="Arial"/>
              </a:rPr>
              <a:t>e</a:t>
            </a:r>
            <a:r>
              <a:rPr sz="1750" b="1" spc="-30" dirty="0">
                <a:solidFill>
                  <a:prstClr val="black"/>
                </a:solidFill>
                <a:latin typeface="Arial"/>
                <a:cs typeface="Arial"/>
              </a:rPr>
              <a:t>a</a:t>
            </a:r>
            <a:r>
              <a:rPr sz="1750" b="1" spc="-75" dirty="0">
                <a:solidFill>
                  <a:prstClr val="black"/>
                </a:solidFill>
                <a:latin typeface="Arial"/>
                <a:cs typeface="Arial"/>
              </a:rPr>
              <a:t>n</a:t>
            </a:r>
            <a:r>
              <a:rPr sz="1750" b="1" spc="-60" dirty="0">
                <a:solidFill>
                  <a:prstClr val="black"/>
                </a:solidFill>
                <a:latin typeface="Arial"/>
                <a:cs typeface="Arial"/>
              </a:rPr>
              <a:t> S</a:t>
            </a:r>
            <a:r>
              <a:rPr sz="1750" b="1" spc="-125" dirty="0">
                <a:solidFill>
                  <a:prstClr val="black"/>
                </a:solidFill>
                <a:latin typeface="Arial"/>
                <a:cs typeface="Arial"/>
              </a:rPr>
              <a:t>L</a:t>
            </a:r>
            <a:r>
              <a:rPr sz="1750" b="1" spc="-260" dirty="0">
                <a:solidFill>
                  <a:prstClr val="black"/>
                </a:solidFill>
                <a:latin typeface="Arial"/>
                <a:cs typeface="Arial"/>
              </a:rPr>
              <a:t>F</a:t>
            </a:r>
            <a:r>
              <a:rPr sz="1750" b="1" spc="-105" dirty="0">
                <a:solidFill>
                  <a:prstClr val="black"/>
                </a:solidFill>
                <a:latin typeface="Arial"/>
                <a:cs typeface="Arial"/>
              </a:rPr>
              <a:t>/T</a:t>
            </a:r>
            <a:r>
              <a:rPr sz="1750" b="1" spc="-20" dirty="0">
                <a:solidFill>
                  <a:prstClr val="black"/>
                </a:solidFill>
                <a:latin typeface="Arial"/>
                <a:cs typeface="Arial"/>
              </a:rPr>
              <a:t>re</a:t>
            </a:r>
            <a:r>
              <a:rPr sz="1750" b="1" spc="-70" dirty="0">
                <a:solidFill>
                  <a:prstClr val="black"/>
                </a:solidFill>
                <a:latin typeface="Arial"/>
                <a:cs typeface="Arial"/>
              </a:rPr>
              <a:t>e</a:t>
            </a:r>
            <a:endParaRPr sz="1750">
              <a:solidFill>
                <a:prstClr val="black"/>
              </a:solidFill>
              <a:latin typeface="Arial"/>
              <a:cs typeface="Arial"/>
            </a:endParaRPr>
          </a:p>
        </p:txBody>
      </p:sp>
      <p:sp>
        <p:nvSpPr>
          <p:cNvPr id="17" name="object 17"/>
          <p:cNvSpPr txBox="1"/>
          <p:nvPr/>
        </p:nvSpPr>
        <p:spPr>
          <a:xfrm>
            <a:off x="3849088" y="2305539"/>
            <a:ext cx="1376045" cy="269304"/>
          </a:xfrm>
          <a:prstGeom prst="rect">
            <a:avLst/>
          </a:prstGeom>
        </p:spPr>
        <p:txBody>
          <a:bodyPr vert="horz" wrap="square" lIns="0" tIns="0" rIns="0" bIns="0" rtlCol="0">
            <a:spAutoFit/>
          </a:bodyPr>
          <a:lstStyle/>
          <a:p>
            <a:pPr marL="12700"/>
            <a:r>
              <a:rPr sz="1750" i="1" spc="-60" dirty="0">
                <a:solidFill>
                  <a:prstClr val="black"/>
                </a:solidFill>
                <a:latin typeface="Arial"/>
                <a:cs typeface="Arial"/>
              </a:rPr>
              <a:t>A.</a:t>
            </a:r>
            <a:r>
              <a:rPr sz="1750" i="1" spc="-130" dirty="0">
                <a:solidFill>
                  <a:prstClr val="black"/>
                </a:solidFill>
                <a:latin typeface="Arial"/>
                <a:cs typeface="Arial"/>
              </a:rPr>
              <a:t> </a:t>
            </a:r>
            <a:r>
              <a:rPr sz="1750" i="1" spc="-30" dirty="0">
                <a:solidFill>
                  <a:prstClr val="black"/>
                </a:solidFill>
                <a:latin typeface="Arial"/>
                <a:cs typeface="Arial"/>
              </a:rPr>
              <a:t>p</a:t>
            </a:r>
            <a:r>
              <a:rPr sz="1750" i="1" spc="5" dirty="0">
                <a:solidFill>
                  <a:prstClr val="black"/>
                </a:solidFill>
                <a:latin typeface="Arial"/>
                <a:cs typeface="Arial"/>
              </a:rPr>
              <a:t>l</a:t>
            </a:r>
            <a:r>
              <a:rPr sz="1750" i="1" spc="-30" dirty="0">
                <a:solidFill>
                  <a:prstClr val="black"/>
                </a:solidFill>
                <a:latin typeface="Arial"/>
                <a:cs typeface="Arial"/>
              </a:rPr>
              <a:t>a</a:t>
            </a:r>
            <a:r>
              <a:rPr sz="1750" i="1" spc="-85" dirty="0">
                <a:solidFill>
                  <a:prstClr val="black"/>
                </a:solidFill>
                <a:latin typeface="Arial"/>
                <a:cs typeface="Arial"/>
              </a:rPr>
              <a:t>t</a:t>
            </a:r>
            <a:r>
              <a:rPr sz="1750" i="1" spc="-30" dirty="0">
                <a:solidFill>
                  <a:prstClr val="black"/>
                </a:solidFill>
                <a:latin typeface="Arial"/>
                <a:cs typeface="Arial"/>
              </a:rPr>
              <a:t>ano</a:t>
            </a:r>
            <a:r>
              <a:rPr sz="1750" i="1" spc="5" dirty="0">
                <a:solidFill>
                  <a:prstClr val="black"/>
                </a:solidFill>
                <a:latin typeface="Arial"/>
                <a:cs typeface="Arial"/>
              </a:rPr>
              <a:t>i</a:t>
            </a:r>
            <a:r>
              <a:rPr sz="1750" i="1" spc="-30" dirty="0">
                <a:solidFill>
                  <a:prstClr val="black"/>
                </a:solidFill>
                <a:latin typeface="Arial"/>
                <a:cs typeface="Arial"/>
              </a:rPr>
              <a:t>de</a:t>
            </a:r>
            <a:r>
              <a:rPr sz="1750" i="1" spc="-65" dirty="0">
                <a:solidFill>
                  <a:prstClr val="black"/>
                </a:solidFill>
                <a:latin typeface="Arial"/>
                <a:cs typeface="Arial"/>
              </a:rPr>
              <a:t>s</a:t>
            </a:r>
            <a:endParaRPr sz="1750">
              <a:solidFill>
                <a:prstClr val="black"/>
              </a:solidFill>
              <a:latin typeface="Arial"/>
              <a:cs typeface="Arial"/>
            </a:endParaRPr>
          </a:p>
        </p:txBody>
      </p:sp>
      <p:sp>
        <p:nvSpPr>
          <p:cNvPr id="18" name="object 18"/>
          <p:cNvSpPr txBox="1"/>
          <p:nvPr/>
        </p:nvSpPr>
        <p:spPr>
          <a:xfrm>
            <a:off x="5843356" y="2305536"/>
            <a:ext cx="141605" cy="269304"/>
          </a:xfrm>
          <a:prstGeom prst="rect">
            <a:avLst/>
          </a:prstGeom>
        </p:spPr>
        <p:txBody>
          <a:bodyPr vert="horz" wrap="square" lIns="0" tIns="0" rIns="0" bIns="0" rtlCol="0">
            <a:spAutoFit/>
          </a:bodyPr>
          <a:lstStyle/>
          <a:p>
            <a:pPr marL="12700"/>
            <a:r>
              <a:rPr sz="1750" spc="-70" dirty="0">
                <a:solidFill>
                  <a:prstClr val="black"/>
                </a:solidFill>
                <a:latin typeface="Arial"/>
                <a:cs typeface="Arial"/>
              </a:rPr>
              <a:t>4</a:t>
            </a:r>
            <a:endParaRPr sz="1750" dirty="0">
              <a:solidFill>
                <a:prstClr val="black"/>
              </a:solidFill>
              <a:latin typeface="Arial"/>
              <a:cs typeface="Arial"/>
            </a:endParaRPr>
          </a:p>
        </p:txBody>
      </p:sp>
      <p:sp>
        <p:nvSpPr>
          <p:cNvPr id="19" name="object 19"/>
          <p:cNvSpPr txBox="1"/>
          <p:nvPr/>
        </p:nvSpPr>
        <p:spPr>
          <a:xfrm>
            <a:off x="6797338" y="2305539"/>
            <a:ext cx="435609" cy="269304"/>
          </a:xfrm>
          <a:prstGeom prst="rect">
            <a:avLst/>
          </a:prstGeom>
        </p:spPr>
        <p:txBody>
          <a:bodyPr vert="horz" wrap="square" lIns="0" tIns="0" rIns="0" bIns="0" rtlCol="0">
            <a:spAutoFit/>
          </a:bodyPr>
          <a:lstStyle/>
          <a:p>
            <a:pPr marL="12700"/>
            <a:r>
              <a:rPr sz="1750" spc="-30" dirty="0">
                <a:solidFill>
                  <a:prstClr val="black"/>
                </a:solidFill>
                <a:latin typeface="Arial"/>
                <a:cs typeface="Arial"/>
              </a:rPr>
              <a:t>46</a:t>
            </a:r>
            <a:r>
              <a:rPr sz="1750" spc="-85" dirty="0">
                <a:solidFill>
                  <a:prstClr val="black"/>
                </a:solidFill>
                <a:latin typeface="Arial"/>
                <a:cs typeface="Arial"/>
              </a:rPr>
              <a:t>.</a:t>
            </a:r>
            <a:r>
              <a:rPr sz="1750" spc="-70" dirty="0">
                <a:solidFill>
                  <a:prstClr val="black"/>
                </a:solidFill>
                <a:latin typeface="Arial"/>
                <a:cs typeface="Arial"/>
              </a:rPr>
              <a:t>5</a:t>
            </a:r>
            <a:endParaRPr sz="1750">
              <a:solidFill>
                <a:prstClr val="black"/>
              </a:solidFill>
              <a:latin typeface="Arial"/>
              <a:cs typeface="Arial"/>
            </a:endParaRPr>
          </a:p>
        </p:txBody>
      </p:sp>
      <p:sp>
        <p:nvSpPr>
          <p:cNvPr id="20" name="object 20"/>
          <p:cNvSpPr txBox="1"/>
          <p:nvPr/>
        </p:nvSpPr>
        <p:spPr>
          <a:xfrm>
            <a:off x="3849086" y="2670913"/>
            <a:ext cx="1449335" cy="269304"/>
          </a:xfrm>
          <a:prstGeom prst="rect">
            <a:avLst/>
          </a:prstGeom>
        </p:spPr>
        <p:txBody>
          <a:bodyPr vert="horz" wrap="square" lIns="0" tIns="0" rIns="0" bIns="0" rtlCol="0">
            <a:spAutoFit/>
          </a:bodyPr>
          <a:lstStyle/>
          <a:p>
            <a:pPr marL="12700"/>
            <a:r>
              <a:rPr sz="1750" b="1" i="1" spc="-60" dirty="0">
                <a:solidFill>
                  <a:srgbClr val="FF0000"/>
                </a:solidFill>
                <a:latin typeface="Arial"/>
                <a:cs typeface="Arial"/>
              </a:rPr>
              <a:t>A.</a:t>
            </a:r>
            <a:r>
              <a:rPr sz="1750" b="1" i="1" spc="-130" dirty="0">
                <a:solidFill>
                  <a:srgbClr val="FF0000"/>
                </a:solidFill>
                <a:latin typeface="Arial"/>
                <a:cs typeface="Arial"/>
              </a:rPr>
              <a:t> </a:t>
            </a:r>
            <a:r>
              <a:rPr sz="1750" b="1" i="1" spc="-65" dirty="0">
                <a:solidFill>
                  <a:srgbClr val="FF0000"/>
                </a:solidFill>
                <a:latin typeface="Arial"/>
                <a:cs typeface="Arial"/>
              </a:rPr>
              <a:t>s</a:t>
            </a:r>
            <a:r>
              <a:rPr sz="1750" b="1" i="1" spc="-30" dirty="0">
                <a:solidFill>
                  <a:srgbClr val="FF0000"/>
                </a:solidFill>
                <a:latin typeface="Arial"/>
                <a:cs typeface="Arial"/>
              </a:rPr>
              <a:t>a</a:t>
            </a:r>
            <a:r>
              <a:rPr sz="1750" b="1" i="1" spc="-65" dirty="0">
                <a:solidFill>
                  <a:srgbClr val="FF0000"/>
                </a:solidFill>
                <a:latin typeface="Arial"/>
                <a:cs typeface="Arial"/>
              </a:rPr>
              <a:t>cc</a:t>
            </a:r>
            <a:r>
              <a:rPr sz="1750" b="1" i="1" spc="-30" dirty="0">
                <a:solidFill>
                  <a:srgbClr val="FF0000"/>
                </a:solidFill>
                <a:latin typeface="Arial"/>
                <a:cs typeface="Arial"/>
              </a:rPr>
              <a:t>ha</a:t>
            </a:r>
            <a:r>
              <a:rPr sz="1750" b="1" i="1" spc="-45" dirty="0">
                <a:solidFill>
                  <a:srgbClr val="FF0000"/>
                </a:solidFill>
                <a:latin typeface="Arial"/>
                <a:cs typeface="Arial"/>
              </a:rPr>
              <a:t>r</a:t>
            </a:r>
            <a:r>
              <a:rPr sz="1750" b="1" i="1" spc="-30" dirty="0">
                <a:solidFill>
                  <a:srgbClr val="FF0000"/>
                </a:solidFill>
                <a:latin typeface="Arial"/>
                <a:cs typeface="Arial"/>
              </a:rPr>
              <a:t>u</a:t>
            </a:r>
            <a:r>
              <a:rPr sz="1750" b="1" i="1" spc="-105" dirty="0">
                <a:solidFill>
                  <a:srgbClr val="FF0000"/>
                </a:solidFill>
                <a:latin typeface="Arial"/>
                <a:cs typeface="Arial"/>
              </a:rPr>
              <a:t>m</a:t>
            </a:r>
            <a:endParaRPr sz="1750" b="1" dirty="0">
              <a:solidFill>
                <a:srgbClr val="FF0000"/>
              </a:solidFill>
              <a:latin typeface="Arial"/>
              <a:cs typeface="Arial"/>
            </a:endParaRPr>
          </a:p>
        </p:txBody>
      </p:sp>
      <p:sp>
        <p:nvSpPr>
          <p:cNvPr id="21" name="object 21"/>
          <p:cNvSpPr txBox="1"/>
          <p:nvPr/>
        </p:nvSpPr>
        <p:spPr>
          <a:xfrm>
            <a:off x="5774308" y="2680689"/>
            <a:ext cx="268605" cy="269304"/>
          </a:xfrm>
          <a:prstGeom prst="rect">
            <a:avLst/>
          </a:prstGeom>
        </p:spPr>
        <p:txBody>
          <a:bodyPr vert="horz" wrap="square" lIns="0" tIns="0" rIns="0" bIns="0" rtlCol="0">
            <a:spAutoFit/>
          </a:bodyPr>
          <a:lstStyle/>
          <a:p>
            <a:pPr marL="12700"/>
            <a:r>
              <a:rPr sz="1750" b="1" spc="-30" dirty="0">
                <a:solidFill>
                  <a:srgbClr val="FF0000"/>
                </a:solidFill>
                <a:latin typeface="Arial"/>
                <a:cs typeface="Arial"/>
              </a:rPr>
              <a:t>15</a:t>
            </a:r>
            <a:endParaRPr sz="1750" b="1" dirty="0">
              <a:solidFill>
                <a:srgbClr val="FF0000"/>
              </a:solidFill>
              <a:latin typeface="Arial"/>
              <a:cs typeface="Arial"/>
            </a:endParaRPr>
          </a:p>
        </p:txBody>
      </p:sp>
      <p:sp>
        <p:nvSpPr>
          <p:cNvPr id="22" name="object 22"/>
          <p:cNvSpPr txBox="1"/>
          <p:nvPr/>
        </p:nvSpPr>
        <p:spPr>
          <a:xfrm>
            <a:off x="6675815" y="2680689"/>
            <a:ext cx="678180" cy="269304"/>
          </a:xfrm>
          <a:prstGeom prst="rect">
            <a:avLst/>
          </a:prstGeom>
        </p:spPr>
        <p:txBody>
          <a:bodyPr vert="horz" wrap="square" lIns="0" tIns="0" rIns="0" bIns="0" rtlCol="0">
            <a:spAutoFit/>
          </a:bodyPr>
          <a:lstStyle/>
          <a:p>
            <a:pPr marL="12700"/>
            <a:r>
              <a:rPr sz="1750" spc="-30" dirty="0">
                <a:solidFill>
                  <a:prstClr val="black"/>
                </a:solidFill>
                <a:latin typeface="Arial"/>
                <a:cs typeface="Arial"/>
              </a:rPr>
              <a:t>16</a:t>
            </a:r>
            <a:r>
              <a:rPr sz="1750" spc="-85" dirty="0">
                <a:solidFill>
                  <a:prstClr val="black"/>
                </a:solidFill>
                <a:latin typeface="Arial"/>
                <a:cs typeface="Arial"/>
              </a:rPr>
              <a:t>.</a:t>
            </a:r>
            <a:r>
              <a:rPr sz="1750" spc="-30" dirty="0">
                <a:solidFill>
                  <a:prstClr val="black"/>
                </a:solidFill>
                <a:latin typeface="Arial"/>
                <a:cs typeface="Arial"/>
              </a:rPr>
              <a:t>66</a:t>
            </a:r>
            <a:r>
              <a:rPr sz="1750" spc="-70" dirty="0">
                <a:solidFill>
                  <a:prstClr val="black"/>
                </a:solidFill>
                <a:latin typeface="Arial"/>
                <a:cs typeface="Arial"/>
              </a:rPr>
              <a:t>7</a:t>
            </a:r>
            <a:endParaRPr sz="1750">
              <a:solidFill>
                <a:prstClr val="black"/>
              </a:solidFill>
              <a:latin typeface="Arial"/>
              <a:cs typeface="Arial"/>
            </a:endParaRPr>
          </a:p>
        </p:txBody>
      </p:sp>
      <p:sp>
        <p:nvSpPr>
          <p:cNvPr id="23" name="object 23"/>
          <p:cNvSpPr txBox="1"/>
          <p:nvPr/>
        </p:nvSpPr>
        <p:spPr>
          <a:xfrm>
            <a:off x="3849089" y="3055938"/>
            <a:ext cx="1110615" cy="269304"/>
          </a:xfrm>
          <a:prstGeom prst="rect">
            <a:avLst/>
          </a:prstGeom>
        </p:spPr>
        <p:txBody>
          <a:bodyPr vert="horz" wrap="square" lIns="0" tIns="0" rIns="0" bIns="0" rtlCol="0">
            <a:spAutoFit/>
          </a:bodyPr>
          <a:lstStyle/>
          <a:p>
            <a:pPr marL="12700"/>
            <a:r>
              <a:rPr sz="1750" i="1" spc="-60" dirty="0">
                <a:solidFill>
                  <a:prstClr val="black"/>
                </a:solidFill>
                <a:latin typeface="Arial"/>
                <a:cs typeface="Arial"/>
              </a:rPr>
              <a:t>A</a:t>
            </a:r>
            <a:r>
              <a:rPr lang="en-US" sz="1750" i="1" spc="-60" dirty="0">
                <a:solidFill>
                  <a:prstClr val="black"/>
                </a:solidFill>
                <a:latin typeface="Arial"/>
                <a:cs typeface="Arial"/>
              </a:rPr>
              <a:t>ilanthus</a:t>
            </a:r>
            <a:endParaRPr sz="1750" dirty="0">
              <a:solidFill>
                <a:prstClr val="black"/>
              </a:solidFill>
              <a:latin typeface="Arial"/>
              <a:cs typeface="Arial"/>
            </a:endParaRPr>
          </a:p>
        </p:txBody>
      </p:sp>
      <p:sp>
        <p:nvSpPr>
          <p:cNvPr id="24" name="object 24"/>
          <p:cNvSpPr txBox="1"/>
          <p:nvPr/>
        </p:nvSpPr>
        <p:spPr>
          <a:xfrm>
            <a:off x="5774308" y="3055938"/>
            <a:ext cx="268605" cy="269304"/>
          </a:xfrm>
          <a:prstGeom prst="rect">
            <a:avLst/>
          </a:prstGeom>
        </p:spPr>
        <p:txBody>
          <a:bodyPr vert="horz" wrap="square" lIns="0" tIns="0" rIns="0" bIns="0" rtlCol="0">
            <a:spAutoFit/>
          </a:bodyPr>
          <a:lstStyle/>
          <a:p>
            <a:pPr marL="12700"/>
            <a:r>
              <a:rPr sz="1750" spc="-30" dirty="0">
                <a:solidFill>
                  <a:prstClr val="black"/>
                </a:solidFill>
                <a:latin typeface="Arial"/>
                <a:cs typeface="Arial"/>
              </a:rPr>
              <a:t>69</a:t>
            </a:r>
            <a:endParaRPr sz="1750">
              <a:solidFill>
                <a:prstClr val="black"/>
              </a:solidFill>
              <a:latin typeface="Arial"/>
              <a:cs typeface="Arial"/>
            </a:endParaRPr>
          </a:p>
        </p:txBody>
      </p:sp>
      <p:sp>
        <p:nvSpPr>
          <p:cNvPr id="25" name="object 25"/>
          <p:cNvSpPr txBox="1"/>
          <p:nvPr/>
        </p:nvSpPr>
        <p:spPr>
          <a:xfrm>
            <a:off x="6675815" y="3055938"/>
            <a:ext cx="678180" cy="269304"/>
          </a:xfrm>
          <a:prstGeom prst="rect">
            <a:avLst/>
          </a:prstGeom>
        </p:spPr>
        <p:txBody>
          <a:bodyPr vert="horz" wrap="square" lIns="0" tIns="0" rIns="0" bIns="0" rtlCol="0">
            <a:spAutoFit/>
          </a:bodyPr>
          <a:lstStyle/>
          <a:p>
            <a:pPr marL="12700"/>
            <a:r>
              <a:rPr sz="1750" spc="-30" dirty="0">
                <a:solidFill>
                  <a:prstClr val="black"/>
                </a:solidFill>
                <a:latin typeface="Arial"/>
                <a:cs typeface="Arial"/>
              </a:rPr>
              <a:t>80</a:t>
            </a:r>
            <a:r>
              <a:rPr sz="1750" spc="-85" dirty="0">
                <a:solidFill>
                  <a:prstClr val="black"/>
                </a:solidFill>
                <a:latin typeface="Arial"/>
                <a:cs typeface="Arial"/>
              </a:rPr>
              <a:t>.</a:t>
            </a:r>
            <a:r>
              <a:rPr sz="1750" spc="-30" dirty="0">
                <a:solidFill>
                  <a:prstClr val="black"/>
                </a:solidFill>
                <a:latin typeface="Arial"/>
                <a:cs typeface="Arial"/>
              </a:rPr>
              <a:t>14</a:t>
            </a:r>
            <a:r>
              <a:rPr sz="1750" spc="-70" dirty="0">
                <a:solidFill>
                  <a:prstClr val="black"/>
                </a:solidFill>
                <a:latin typeface="Arial"/>
                <a:cs typeface="Arial"/>
              </a:rPr>
              <a:t>5</a:t>
            </a:r>
            <a:endParaRPr sz="1750">
              <a:solidFill>
                <a:prstClr val="black"/>
              </a:solidFill>
              <a:latin typeface="Arial"/>
              <a:cs typeface="Arial"/>
            </a:endParaRPr>
          </a:p>
        </p:txBody>
      </p:sp>
      <p:sp>
        <p:nvSpPr>
          <p:cNvPr id="26" name="object 26"/>
          <p:cNvSpPr txBox="1"/>
          <p:nvPr/>
        </p:nvSpPr>
        <p:spPr>
          <a:xfrm>
            <a:off x="3849089" y="3431188"/>
            <a:ext cx="729615" cy="269304"/>
          </a:xfrm>
          <a:prstGeom prst="rect">
            <a:avLst/>
          </a:prstGeom>
        </p:spPr>
        <p:txBody>
          <a:bodyPr vert="horz" wrap="square" lIns="0" tIns="0" rIns="0" bIns="0" rtlCol="0">
            <a:spAutoFit/>
          </a:bodyPr>
          <a:lstStyle/>
          <a:p>
            <a:pPr marL="12700"/>
            <a:r>
              <a:rPr sz="1750" i="1" spc="-60" dirty="0">
                <a:solidFill>
                  <a:prstClr val="black"/>
                </a:solidFill>
                <a:latin typeface="Arial"/>
                <a:cs typeface="Arial"/>
              </a:rPr>
              <a:t>B.</a:t>
            </a:r>
            <a:r>
              <a:rPr sz="1750" i="1" spc="-130" dirty="0">
                <a:solidFill>
                  <a:prstClr val="black"/>
                </a:solidFill>
                <a:latin typeface="Arial"/>
                <a:cs typeface="Arial"/>
              </a:rPr>
              <a:t> </a:t>
            </a:r>
            <a:r>
              <a:rPr sz="1750" i="1" spc="5" dirty="0">
                <a:solidFill>
                  <a:prstClr val="black"/>
                </a:solidFill>
                <a:latin typeface="Arial"/>
                <a:cs typeface="Arial"/>
              </a:rPr>
              <a:t>l</a:t>
            </a:r>
            <a:r>
              <a:rPr sz="1750" i="1" spc="-30" dirty="0">
                <a:solidFill>
                  <a:prstClr val="black"/>
                </a:solidFill>
                <a:latin typeface="Arial"/>
                <a:cs typeface="Arial"/>
              </a:rPr>
              <a:t>en</a:t>
            </a:r>
            <a:r>
              <a:rPr sz="1750" i="1" spc="-85" dirty="0">
                <a:solidFill>
                  <a:prstClr val="black"/>
                </a:solidFill>
                <a:latin typeface="Arial"/>
                <a:cs typeface="Arial"/>
              </a:rPr>
              <a:t>t</a:t>
            </a:r>
            <a:r>
              <a:rPr sz="1750" i="1" spc="-70" dirty="0">
                <a:solidFill>
                  <a:prstClr val="black"/>
                </a:solidFill>
                <a:latin typeface="Arial"/>
                <a:cs typeface="Arial"/>
              </a:rPr>
              <a:t>a</a:t>
            </a:r>
            <a:endParaRPr sz="1750" dirty="0">
              <a:solidFill>
                <a:prstClr val="black"/>
              </a:solidFill>
              <a:latin typeface="Arial"/>
              <a:cs typeface="Arial"/>
            </a:endParaRPr>
          </a:p>
        </p:txBody>
      </p:sp>
      <p:sp>
        <p:nvSpPr>
          <p:cNvPr id="27" name="object 27"/>
          <p:cNvSpPr txBox="1"/>
          <p:nvPr/>
        </p:nvSpPr>
        <p:spPr>
          <a:xfrm>
            <a:off x="5774308" y="3431188"/>
            <a:ext cx="268605" cy="269304"/>
          </a:xfrm>
          <a:prstGeom prst="rect">
            <a:avLst/>
          </a:prstGeom>
        </p:spPr>
        <p:txBody>
          <a:bodyPr vert="horz" wrap="square" lIns="0" tIns="0" rIns="0" bIns="0" rtlCol="0">
            <a:spAutoFit/>
          </a:bodyPr>
          <a:lstStyle/>
          <a:p>
            <a:pPr marL="12700"/>
            <a:r>
              <a:rPr sz="1750" spc="-30" dirty="0">
                <a:solidFill>
                  <a:prstClr val="black"/>
                </a:solidFill>
                <a:latin typeface="Arial"/>
                <a:cs typeface="Arial"/>
              </a:rPr>
              <a:t>14</a:t>
            </a:r>
            <a:endParaRPr sz="1750">
              <a:solidFill>
                <a:prstClr val="black"/>
              </a:solidFill>
              <a:latin typeface="Arial"/>
              <a:cs typeface="Arial"/>
            </a:endParaRPr>
          </a:p>
        </p:txBody>
      </p:sp>
      <p:sp>
        <p:nvSpPr>
          <p:cNvPr id="28" name="object 28"/>
          <p:cNvSpPr txBox="1"/>
          <p:nvPr/>
        </p:nvSpPr>
        <p:spPr>
          <a:xfrm>
            <a:off x="6675815" y="3431188"/>
            <a:ext cx="678180" cy="269304"/>
          </a:xfrm>
          <a:prstGeom prst="rect">
            <a:avLst/>
          </a:prstGeom>
        </p:spPr>
        <p:txBody>
          <a:bodyPr vert="horz" wrap="square" lIns="0" tIns="0" rIns="0" bIns="0" rtlCol="0">
            <a:spAutoFit/>
          </a:bodyPr>
          <a:lstStyle/>
          <a:p>
            <a:pPr marL="12700"/>
            <a:r>
              <a:rPr sz="1750" spc="-30" dirty="0">
                <a:solidFill>
                  <a:prstClr val="black"/>
                </a:solidFill>
                <a:latin typeface="Arial"/>
                <a:cs typeface="Arial"/>
              </a:rPr>
              <a:t>77</a:t>
            </a:r>
            <a:r>
              <a:rPr sz="1750" spc="-85" dirty="0">
                <a:solidFill>
                  <a:prstClr val="black"/>
                </a:solidFill>
                <a:latin typeface="Arial"/>
                <a:cs typeface="Arial"/>
              </a:rPr>
              <a:t>.</a:t>
            </a:r>
            <a:r>
              <a:rPr sz="1750" spc="-30" dirty="0">
                <a:solidFill>
                  <a:prstClr val="black"/>
                </a:solidFill>
                <a:latin typeface="Arial"/>
                <a:cs typeface="Arial"/>
              </a:rPr>
              <a:t>85</a:t>
            </a:r>
            <a:r>
              <a:rPr sz="1750" spc="-70" dirty="0">
                <a:solidFill>
                  <a:prstClr val="black"/>
                </a:solidFill>
                <a:latin typeface="Arial"/>
                <a:cs typeface="Arial"/>
              </a:rPr>
              <a:t>7</a:t>
            </a:r>
            <a:endParaRPr sz="1750">
              <a:solidFill>
                <a:prstClr val="black"/>
              </a:solidFill>
              <a:latin typeface="Arial"/>
              <a:cs typeface="Arial"/>
            </a:endParaRPr>
          </a:p>
        </p:txBody>
      </p:sp>
      <p:sp>
        <p:nvSpPr>
          <p:cNvPr id="29" name="object 29"/>
          <p:cNvSpPr txBox="1"/>
          <p:nvPr/>
        </p:nvSpPr>
        <p:spPr>
          <a:xfrm>
            <a:off x="3849087" y="3807060"/>
            <a:ext cx="1267460" cy="269304"/>
          </a:xfrm>
          <a:prstGeom prst="rect">
            <a:avLst/>
          </a:prstGeom>
        </p:spPr>
        <p:txBody>
          <a:bodyPr vert="horz" wrap="square" lIns="0" tIns="0" rIns="0" bIns="0" rtlCol="0">
            <a:spAutoFit/>
          </a:bodyPr>
          <a:lstStyle/>
          <a:p>
            <a:pPr marL="12700"/>
            <a:r>
              <a:rPr sz="1750" i="1" spc="-125" dirty="0">
                <a:solidFill>
                  <a:prstClr val="black"/>
                </a:solidFill>
                <a:latin typeface="Arial"/>
                <a:cs typeface="Arial"/>
              </a:rPr>
              <a:t>F</a:t>
            </a:r>
            <a:r>
              <a:rPr sz="1750" i="1" spc="-35" dirty="0">
                <a:solidFill>
                  <a:prstClr val="black"/>
                </a:solidFill>
                <a:latin typeface="Arial"/>
                <a:cs typeface="Arial"/>
              </a:rPr>
              <a:t>.</a:t>
            </a:r>
            <a:r>
              <a:rPr sz="1750" i="1" spc="-130" dirty="0">
                <a:solidFill>
                  <a:prstClr val="black"/>
                </a:solidFill>
                <a:latin typeface="Arial"/>
                <a:cs typeface="Arial"/>
              </a:rPr>
              <a:t> </a:t>
            </a:r>
            <a:r>
              <a:rPr sz="1750" i="1" spc="-30" dirty="0">
                <a:solidFill>
                  <a:prstClr val="black"/>
                </a:solidFill>
                <a:latin typeface="Arial"/>
                <a:cs typeface="Arial"/>
              </a:rPr>
              <a:t>a</a:t>
            </a:r>
            <a:r>
              <a:rPr sz="1750" i="1" spc="25" dirty="0">
                <a:solidFill>
                  <a:prstClr val="black"/>
                </a:solidFill>
                <a:latin typeface="Arial"/>
                <a:cs typeface="Arial"/>
              </a:rPr>
              <a:t>m</a:t>
            </a:r>
            <a:r>
              <a:rPr sz="1750" i="1" spc="-30" dirty="0">
                <a:solidFill>
                  <a:prstClr val="black"/>
                </a:solidFill>
                <a:latin typeface="Arial"/>
                <a:cs typeface="Arial"/>
              </a:rPr>
              <a:t>e</a:t>
            </a:r>
            <a:r>
              <a:rPr sz="1750" i="1" spc="-45" dirty="0">
                <a:solidFill>
                  <a:prstClr val="black"/>
                </a:solidFill>
                <a:latin typeface="Arial"/>
                <a:cs typeface="Arial"/>
              </a:rPr>
              <a:t>r</a:t>
            </a:r>
            <a:r>
              <a:rPr sz="1750" i="1" spc="5" dirty="0">
                <a:solidFill>
                  <a:prstClr val="black"/>
                </a:solidFill>
                <a:latin typeface="Arial"/>
                <a:cs typeface="Arial"/>
              </a:rPr>
              <a:t>i</a:t>
            </a:r>
            <a:r>
              <a:rPr sz="1750" i="1" spc="-65" dirty="0">
                <a:solidFill>
                  <a:prstClr val="black"/>
                </a:solidFill>
                <a:latin typeface="Arial"/>
                <a:cs typeface="Arial"/>
              </a:rPr>
              <a:t>c</a:t>
            </a:r>
            <a:r>
              <a:rPr sz="1750" i="1" spc="-30" dirty="0">
                <a:solidFill>
                  <a:prstClr val="black"/>
                </a:solidFill>
                <a:latin typeface="Arial"/>
                <a:cs typeface="Arial"/>
              </a:rPr>
              <a:t>an</a:t>
            </a:r>
            <a:r>
              <a:rPr sz="1750" i="1" spc="-70" dirty="0">
                <a:solidFill>
                  <a:prstClr val="black"/>
                </a:solidFill>
                <a:latin typeface="Arial"/>
                <a:cs typeface="Arial"/>
              </a:rPr>
              <a:t>a</a:t>
            </a:r>
            <a:endParaRPr sz="1750" dirty="0">
              <a:solidFill>
                <a:prstClr val="black"/>
              </a:solidFill>
              <a:latin typeface="Arial"/>
              <a:cs typeface="Arial"/>
            </a:endParaRPr>
          </a:p>
        </p:txBody>
      </p:sp>
      <p:sp>
        <p:nvSpPr>
          <p:cNvPr id="30" name="object 30"/>
          <p:cNvSpPr txBox="1"/>
          <p:nvPr/>
        </p:nvSpPr>
        <p:spPr>
          <a:xfrm>
            <a:off x="5843356" y="3807057"/>
            <a:ext cx="141605" cy="269304"/>
          </a:xfrm>
          <a:prstGeom prst="rect">
            <a:avLst/>
          </a:prstGeom>
        </p:spPr>
        <p:txBody>
          <a:bodyPr vert="horz" wrap="square" lIns="0" tIns="0" rIns="0" bIns="0" rtlCol="0">
            <a:spAutoFit/>
          </a:bodyPr>
          <a:lstStyle/>
          <a:p>
            <a:pPr marL="12700"/>
            <a:r>
              <a:rPr sz="1750" spc="-70" dirty="0">
                <a:solidFill>
                  <a:prstClr val="black"/>
                </a:solidFill>
                <a:latin typeface="Arial"/>
                <a:cs typeface="Arial"/>
              </a:rPr>
              <a:t>9</a:t>
            </a:r>
            <a:endParaRPr sz="1750">
              <a:solidFill>
                <a:prstClr val="black"/>
              </a:solidFill>
              <a:latin typeface="Arial"/>
              <a:cs typeface="Arial"/>
            </a:endParaRPr>
          </a:p>
        </p:txBody>
      </p:sp>
      <p:sp>
        <p:nvSpPr>
          <p:cNvPr id="31" name="object 31"/>
          <p:cNvSpPr txBox="1"/>
          <p:nvPr/>
        </p:nvSpPr>
        <p:spPr>
          <a:xfrm>
            <a:off x="6675815" y="3807060"/>
            <a:ext cx="678180" cy="269304"/>
          </a:xfrm>
          <a:prstGeom prst="rect">
            <a:avLst/>
          </a:prstGeom>
        </p:spPr>
        <p:txBody>
          <a:bodyPr vert="horz" wrap="square" lIns="0" tIns="0" rIns="0" bIns="0" rtlCol="0">
            <a:spAutoFit/>
          </a:bodyPr>
          <a:lstStyle/>
          <a:p>
            <a:pPr marL="12700"/>
            <a:r>
              <a:rPr sz="1750" spc="-30" dirty="0">
                <a:solidFill>
                  <a:prstClr val="black"/>
                </a:solidFill>
                <a:latin typeface="Arial"/>
                <a:cs typeface="Arial"/>
              </a:rPr>
              <a:t>34</a:t>
            </a:r>
            <a:r>
              <a:rPr sz="1750" spc="-85" dirty="0">
                <a:solidFill>
                  <a:prstClr val="black"/>
                </a:solidFill>
                <a:latin typeface="Arial"/>
                <a:cs typeface="Arial"/>
              </a:rPr>
              <a:t>.</a:t>
            </a:r>
            <a:r>
              <a:rPr sz="1750" spc="-30" dirty="0">
                <a:solidFill>
                  <a:prstClr val="black"/>
                </a:solidFill>
                <a:latin typeface="Arial"/>
                <a:cs typeface="Arial"/>
              </a:rPr>
              <a:t>77</a:t>
            </a:r>
            <a:r>
              <a:rPr sz="1750" spc="-70" dirty="0">
                <a:solidFill>
                  <a:prstClr val="black"/>
                </a:solidFill>
                <a:latin typeface="Arial"/>
                <a:cs typeface="Arial"/>
              </a:rPr>
              <a:t>8</a:t>
            </a:r>
            <a:endParaRPr sz="1750">
              <a:solidFill>
                <a:prstClr val="black"/>
              </a:solidFill>
              <a:latin typeface="Arial"/>
              <a:cs typeface="Arial"/>
            </a:endParaRPr>
          </a:p>
        </p:txBody>
      </p:sp>
      <p:sp>
        <p:nvSpPr>
          <p:cNvPr id="32" name="object 32"/>
          <p:cNvSpPr txBox="1"/>
          <p:nvPr/>
        </p:nvSpPr>
        <p:spPr>
          <a:xfrm>
            <a:off x="3849089" y="4182309"/>
            <a:ext cx="713105" cy="269304"/>
          </a:xfrm>
          <a:prstGeom prst="rect">
            <a:avLst/>
          </a:prstGeom>
        </p:spPr>
        <p:txBody>
          <a:bodyPr vert="horz" wrap="square" lIns="0" tIns="0" rIns="0" bIns="0" rtlCol="0">
            <a:spAutoFit/>
          </a:bodyPr>
          <a:lstStyle/>
          <a:p>
            <a:pPr marL="12700"/>
            <a:r>
              <a:rPr sz="1750" i="1" spc="-50" dirty="0">
                <a:solidFill>
                  <a:prstClr val="black"/>
                </a:solidFill>
                <a:latin typeface="Arial"/>
                <a:cs typeface="Arial"/>
              </a:rPr>
              <a:t>J.</a:t>
            </a:r>
            <a:r>
              <a:rPr sz="1750" i="1" spc="-130" dirty="0">
                <a:solidFill>
                  <a:prstClr val="black"/>
                </a:solidFill>
                <a:latin typeface="Arial"/>
                <a:cs typeface="Arial"/>
              </a:rPr>
              <a:t> </a:t>
            </a:r>
            <a:r>
              <a:rPr sz="1750" i="1" spc="-30" dirty="0">
                <a:solidFill>
                  <a:prstClr val="black"/>
                </a:solidFill>
                <a:latin typeface="Arial"/>
                <a:cs typeface="Arial"/>
              </a:rPr>
              <a:t>n</a:t>
            </a:r>
            <a:r>
              <a:rPr sz="1750" i="1" spc="5" dirty="0">
                <a:solidFill>
                  <a:prstClr val="black"/>
                </a:solidFill>
                <a:latin typeface="Arial"/>
                <a:cs typeface="Arial"/>
              </a:rPr>
              <a:t>i</a:t>
            </a:r>
            <a:r>
              <a:rPr sz="1750" i="1" spc="-30" dirty="0">
                <a:solidFill>
                  <a:prstClr val="black"/>
                </a:solidFill>
                <a:latin typeface="Arial"/>
                <a:cs typeface="Arial"/>
              </a:rPr>
              <a:t>g</a:t>
            </a:r>
            <a:r>
              <a:rPr sz="1750" i="1" spc="-55" dirty="0">
                <a:solidFill>
                  <a:prstClr val="black"/>
                </a:solidFill>
                <a:latin typeface="Arial"/>
                <a:cs typeface="Arial"/>
              </a:rPr>
              <a:t>ra</a:t>
            </a:r>
            <a:endParaRPr sz="1750">
              <a:solidFill>
                <a:prstClr val="black"/>
              </a:solidFill>
              <a:latin typeface="Arial"/>
              <a:cs typeface="Arial"/>
            </a:endParaRPr>
          </a:p>
        </p:txBody>
      </p:sp>
      <p:sp>
        <p:nvSpPr>
          <p:cNvPr id="33" name="object 33"/>
          <p:cNvSpPr txBox="1"/>
          <p:nvPr/>
        </p:nvSpPr>
        <p:spPr>
          <a:xfrm>
            <a:off x="5843356" y="4182306"/>
            <a:ext cx="141605" cy="269304"/>
          </a:xfrm>
          <a:prstGeom prst="rect">
            <a:avLst/>
          </a:prstGeom>
        </p:spPr>
        <p:txBody>
          <a:bodyPr vert="horz" wrap="square" lIns="0" tIns="0" rIns="0" bIns="0" rtlCol="0">
            <a:spAutoFit/>
          </a:bodyPr>
          <a:lstStyle/>
          <a:p>
            <a:pPr marL="12700"/>
            <a:r>
              <a:rPr sz="1750" spc="-70" dirty="0">
                <a:solidFill>
                  <a:prstClr val="black"/>
                </a:solidFill>
                <a:latin typeface="Arial"/>
                <a:cs typeface="Arial"/>
              </a:rPr>
              <a:t>2</a:t>
            </a:r>
            <a:endParaRPr sz="1750">
              <a:solidFill>
                <a:prstClr val="black"/>
              </a:solidFill>
              <a:latin typeface="Arial"/>
              <a:cs typeface="Arial"/>
            </a:endParaRPr>
          </a:p>
        </p:txBody>
      </p:sp>
      <p:sp>
        <p:nvSpPr>
          <p:cNvPr id="34" name="object 34"/>
          <p:cNvSpPr txBox="1"/>
          <p:nvPr/>
        </p:nvSpPr>
        <p:spPr>
          <a:xfrm>
            <a:off x="6797338" y="4182309"/>
            <a:ext cx="435609" cy="269304"/>
          </a:xfrm>
          <a:prstGeom prst="rect">
            <a:avLst/>
          </a:prstGeom>
        </p:spPr>
        <p:txBody>
          <a:bodyPr vert="horz" wrap="square" lIns="0" tIns="0" rIns="0" bIns="0" rtlCol="0">
            <a:spAutoFit/>
          </a:bodyPr>
          <a:lstStyle/>
          <a:p>
            <a:pPr marL="12700"/>
            <a:r>
              <a:rPr sz="1750" spc="-30" dirty="0">
                <a:solidFill>
                  <a:prstClr val="black"/>
                </a:solidFill>
                <a:latin typeface="Arial"/>
                <a:cs typeface="Arial"/>
              </a:rPr>
              <a:t>44</a:t>
            </a:r>
            <a:r>
              <a:rPr sz="1750" spc="-85" dirty="0">
                <a:solidFill>
                  <a:prstClr val="black"/>
                </a:solidFill>
                <a:latin typeface="Arial"/>
                <a:cs typeface="Arial"/>
              </a:rPr>
              <a:t>.</a:t>
            </a:r>
            <a:r>
              <a:rPr sz="1750" spc="-70" dirty="0">
                <a:solidFill>
                  <a:prstClr val="black"/>
                </a:solidFill>
                <a:latin typeface="Arial"/>
                <a:cs typeface="Arial"/>
              </a:rPr>
              <a:t>5</a:t>
            </a:r>
            <a:endParaRPr sz="1750">
              <a:solidFill>
                <a:prstClr val="black"/>
              </a:solidFill>
              <a:latin typeface="Arial"/>
              <a:cs typeface="Arial"/>
            </a:endParaRPr>
          </a:p>
        </p:txBody>
      </p:sp>
      <p:sp>
        <p:nvSpPr>
          <p:cNvPr id="35" name="object 35"/>
          <p:cNvSpPr txBox="1"/>
          <p:nvPr/>
        </p:nvSpPr>
        <p:spPr>
          <a:xfrm>
            <a:off x="3849087" y="4557558"/>
            <a:ext cx="1057911" cy="269304"/>
          </a:xfrm>
          <a:prstGeom prst="rect">
            <a:avLst/>
          </a:prstGeom>
        </p:spPr>
        <p:txBody>
          <a:bodyPr vert="horz" wrap="square" lIns="0" tIns="0" rIns="0" bIns="0" rtlCol="0">
            <a:spAutoFit/>
          </a:bodyPr>
          <a:lstStyle/>
          <a:p>
            <a:pPr marL="12700"/>
            <a:r>
              <a:rPr sz="1750" i="1" spc="-30" dirty="0">
                <a:solidFill>
                  <a:prstClr val="black"/>
                </a:solidFill>
                <a:latin typeface="Arial"/>
                <a:cs typeface="Arial"/>
              </a:rPr>
              <a:t>L</a:t>
            </a:r>
            <a:r>
              <a:rPr sz="1750" i="1" spc="-35" dirty="0">
                <a:solidFill>
                  <a:prstClr val="black"/>
                </a:solidFill>
                <a:latin typeface="Arial"/>
                <a:cs typeface="Arial"/>
              </a:rPr>
              <a:t>.</a:t>
            </a:r>
            <a:r>
              <a:rPr sz="1750" i="1" spc="-130" dirty="0">
                <a:solidFill>
                  <a:prstClr val="black"/>
                </a:solidFill>
                <a:latin typeface="Arial"/>
                <a:cs typeface="Arial"/>
              </a:rPr>
              <a:t> </a:t>
            </a:r>
            <a:r>
              <a:rPr sz="1750" i="1" spc="-85" dirty="0">
                <a:solidFill>
                  <a:prstClr val="black"/>
                </a:solidFill>
                <a:latin typeface="Arial"/>
                <a:cs typeface="Arial"/>
              </a:rPr>
              <a:t>t</a:t>
            </a:r>
            <a:r>
              <a:rPr sz="1750" i="1" spc="-30" dirty="0">
                <a:solidFill>
                  <a:prstClr val="black"/>
                </a:solidFill>
                <a:latin typeface="Arial"/>
                <a:cs typeface="Arial"/>
              </a:rPr>
              <a:t>u</a:t>
            </a:r>
            <a:r>
              <a:rPr sz="1750" i="1" spc="5" dirty="0">
                <a:solidFill>
                  <a:prstClr val="black"/>
                </a:solidFill>
                <a:latin typeface="Arial"/>
                <a:cs typeface="Arial"/>
              </a:rPr>
              <a:t>li</a:t>
            </a:r>
            <a:r>
              <a:rPr sz="1750" i="1" spc="-30" dirty="0">
                <a:solidFill>
                  <a:prstClr val="black"/>
                </a:solidFill>
                <a:latin typeface="Arial"/>
                <a:cs typeface="Arial"/>
              </a:rPr>
              <a:t>p</a:t>
            </a:r>
            <a:r>
              <a:rPr sz="1750" i="1" spc="5" dirty="0">
                <a:solidFill>
                  <a:prstClr val="black"/>
                </a:solidFill>
                <a:latin typeface="Arial"/>
                <a:cs typeface="Arial"/>
              </a:rPr>
              <a:t>i</a:t>
            </a:r>
            <a:r>
              <a:rPr sz="1750" i="1" spc="-85" dirty="0">
                <a:solidFill>
                  <a:prstClr val="black"/>
                </a:solidFill>
                <a:latin typeface="Arial"/>
                <a:cs typeface="Arial"/>
              </a:rPr>
              <a:t>f</a:t>
            </a:r>
            <a:r>
              <a:rPr sz="1750" i="1" spc="-30" dirty="0">
                <a:solidFill>
                  <a:prstClr val="black"/>
                </a:solidFill>
                <a:latin typeface="Arial"/>
                <a:cs typeface="Arial"/>
              </a:rPr>
              <a:t>e</a:t>
            </a:r>
            <a:r>
              <a:rPr sz="1750" i="1" spc="-55" dirty="0">
                <a:solidFill>
                  <a:prstClr val="black"/>
                </a:solidFill>
                <a:latin typeface="Arial"/>
                <a:cs typeface="Arial"/>
              </a:rPr>
              <a:t>ra</a:t>
            </a:r>
            <a:endParaRPr sz="1750">
              <a:solidFill>
                <a:prstClr val="black"/>
              </a:solidFill>
              <a:latin typeface="Arial"/>
              <a:cs typeface="Arial"/>
            </a:endParaRPr>
          </a:p>
        </p:txBody>
      </p:sp>
      <p:sp>
        <p:nvSpPr>
          <p:cNvPr id="36" name="object 36"/>
          <p:cNvSpPr txBox="1"/>
          <p:nvPr/>
        </p:nvSpPr>
        <p:spPr>
          <a:xfrm>
            <a:off x="5774308" y="4557558"/>
            <a:ext cx="268605" cy="269304"/>
          </a:xfrm>
          <a:prstGeom prst="rect">
            <a:avLst/>
          </a:prstGeom>
        </p:spPr>
        <p:txBody>
          <a:bodyPr vert="horz" wrap="square" lIns="0" tIns="0" rIns="0" bIns="0" rtlCol="0">
            <a:spAutoFit/>
          </a:bodyPr>
          <a:lstStyle/>
          <a:p>
            <a:pPr marL="12700"/>
            <a:r>
              <a:rPr sz="1750" spc="-30" dirty="0">
                <a:solidFill>
                  <a:prstClr val="black"/>
                </a:solidFill>
                <a:latin typeface="Arial"/>
                <a:cs typeface="Arial"/>
              </a:rPr>
              <a:t>11</a:t>
            </a:r>
            <a:endParaRPr sz="1750">
              <a:solidFill>
                <a:prstClr val="black"/>
              </a:solidFill>
              <a:latin typeface="Arial"/>
              <a:cs typeface="Arial"/>
            </a:endParaRPr>
          </a:p>
        </p:txBody>
      </p:sp>
      <p:sp>
        <p:nvSpPr>
          <p:cNvPr id="37" name="object 37"/>
          <p:cNvSpPr txBox="1"/>
          <p:nvPr/>
        </p:nvSpPr>
        <p:spPr>
          <a:xfrm>
            <a:off x="6675815" y="4557558"/>
            <a:ext cx="678180" cy="269304"/>
          </a:xfrm>
          <a:prstGeom prst="rect">
            <a:avLst/>
          </a:prstGeom>
        </p:spPr>
        <p:txBody>
          <a:bodyPr vert="horz" wrap="square" lIns="0" tIns="0" rIns="0" bIns="0" rtlCol="0">
            <a:spAutoFit/>
          </a:bodyPr>
          <a:lstStyle/>
          <a:p>
            <a:pPr marL="12700"/>
            <a:r>
              <a:rPr sz="1750" spc="-30" dirty="0">
                <a:solidFill>
                  <a:prstClr val="black"/>
                </a:solidFill>
                <a:latin typeface="Arial"/>
                <a:cs typeface="Arial"/>
              </a:rPr>
              <a:t>31</a:t>
            </a:r>
            <a:r>
              <a:rPr sz="1750" spc="-85" dirty="0">
                <a:solidFill>
                  <a:prstClr val="black"/>
                </a:solidFill>
                <a:latin typeface="Arial"/>
                <a:cs typeface="Arial"/>
              </a:rPr>
              <a:t>.</a:t>
            </a:r>
            <a:r>
              <a:rPr sz="1750" spc="-30" dirty="0">
                <a:solidFill>
                  <a:prstClr val="black"/>
                </a:solidFill>
                <a:latin typeface="Arial"/>
                <a:cs typeface="Arial"/>
              </a:rPr>
              <a:t>09</a:t>
            </a:r>
            <a:r>
              <a:rPr sz="1750" spc="-70" dirty="0">
                <a:solidFill>
                  <a:prstClr val="black"/>
                </a:solidFill>
                <a:latin typeface="Arial"/>
                <a:cs typeface="Arial"/>
              </a:rPr>
              <a:t>1</a:t>
            </a:r>
            <a:endParaRPr sz="1750">
              <a:solidFill>
                <a:prstClr val="black"/>
              </a:solidFill>
              <a:latin typeface="Arial"/>
              <a:cs typeface="Arial"/>
            </a:endParaRPr>
          </a:p>
        </p:txBody>
      </p:sp>
      <p:sp>
        <p:nvSpPr>
          <p:cNvPr id="38" name="object 38"/>
          <p:cNvSpPr/>
          <p:nvPr/>
        </p:nvSpPr>
        <p:spPr>
          <a:xfrm>
            <a:off x="3827261" y="1609515"/>
            <a:ext cx="3763011" cy="0"/>
          </a:xfrm>
          <a:custGeom>
            <a:avLst/>
            <a:gdLst/>
            <a:ahLst/>
            <a:cxnLst/>
            <a:rect l="l" t="t" r="r" b="b"/>
            <a:pathLst>
              <a:path w="3763010">
                <a:moveTo>
                  <a:pt x="0" y="0"/>
                </a:moveTo>
                <a:lnTo>
                  <a:pt x="3762987" y="0"/>
                </a:lnTo>
              </a:path>
            </a:pathLst>
          </a:custGeom>
          <a:ln w="19939">
            <a:solidFill>
              <a:srgbClr val="000000"/>
            </a:solidFill>
          </a:ln>
        </p:spPr>
        <p:txBody>
          <a:bodyPr wrap="square" lIns="0" tIns="0" rIns="0" bIns="0" rtlCol="0"/>
          <a:lstStyle/>
          <a:p>
            <a:endParaRPr>
              <a:solidFill>
                <a:prstClr val="black"/>
              </a:solidFill>
              <a:latin typeface="Calibri"/>
            </a:endParaRPr>
          </a:p>
        </p:txBody>
      </p:sp>
      <p:sp>
        <p:nvSpPr>
          <p:cNvPr id="39" name="object 39"/>
          <p:cNvSpPr/>
          <p:nvPr/>
        </p:nvSpPr>
        <p:spPr>
          <a:xfrm>
            <a:off x="3827261" y="2228832"/>
            <a:ext cx="3763011" cy="0"/>
          </a:xfrm>
          <a:custGeom>
            <a:avLst/>
            <a:gdLst/>
            <a:ahLst/>
            <a:cxnLst/>
            <a:rect l="l" t="t" r="r" b="b"/>
            <a:pathLst>
              <a:path w="3763010">
                <a:moveTo>
                  <a:pt x="0" y="0"/>
                </a:moveTo>
                <a:lnTo>
                  <a:pt x="3762987" y="0"/>
                </a:lnTo>
              </a:path>
            </a:pathLst>
          </a:custGeom>
          <a:ln w="19939">
            <a:solidFill>
              <a:srgbClr val="000000"/>
            </a:solidFill>
          </a:ln>
        </p:spPr>
        <p:txBody>
          <a:bodyPr wrap="square" lIns="0" tIns="0" rIns="0" bIns="0" rtlCol="0"/>
          <a:lstStyle/>
          <a:p>
            <a:endParaRPr>
              <a:solidFill>
                <a:prstClr val="black"/>
              </a:solidFill>
              <a:latin typeface="Calibri"/>
            </a:endParaRPr>
          </a:p>
        </p:txBody>
      </p:sp>
      <p:sp>
        <p:nvSpPr>
          <p:cNvPr id="40" name="object 40"/>
          <p:cNvSpPr/>
          <p:nvPr/>
        </p:nvSpPr>
        <p:spPr>
          <a:xfrm>
            <a:off x="3827261" y="2603957"/>
            <a:ext cx="3763011" cy="0"/>
          </a:xfrm>
          <a:custGeom>
            <a:avLst/>
            <a:gdLst/>
            <a:ahLst/>
            <a:cxnLst/>
            <a:rect l="l" t="t" r="r" b="b"/>
            <a:pathLst>
              <a:path w="3763010">
                <a:moveTo>
                  <a:pt x="0" y="0"/>
                </a:moveTo>
                <a:lnTo>
                  <a:pt x="3762987" y="0"/>
                </a:lnTo>
              </a:path>
            </a:pathLst>
          </a:custGeom>
          <a:ln w="19939">
            <a:solidFill>
              <a:srgbClr val="000000"/>
            </a:solidFill>
          </a:ln>
        </p:spPr>
        <p:txBody>
          <a:bodyPr wrap="square" lIns="0" tIns="0" rIns="0" bIns="0" rtlCol="0"/>
          <a:lstStyle/>
          <a:p>
            <a:endParaRPr>
              <a:solidFill>
                <a:prstClr val="black"/>
              </a:solidFill>
              <a:latin typeface="Calibri"/>
            </a:endParaRPr>
          </a:p>
        </p:txBody>
      </p:sp>
      <p:sp>
        <p:nvSpPr>
          <p:cNvPr id="41" name="object 41"/>
          <p:cNvSpPr/>
          <p:nvPr/>
        </p:nvSpPr>
        <p:spPr>
          <a:xfrm>
            <a:off x="3827261" y="2979232"/>
            <a:ext cx="3763011" cy="0"/>
          </a:xfrm>
          <a:custGeom>
            <a:avLst/>
            <a:gdLst/>
            <a:ahLst/>
            <a:cxnLst/>
            <a:rect l="l" t="t" r="r" b="b"/>
            <a:pathLst>
              <a:path w="3763010">
                <a:moveTo>
                  <a:pt x="0" y="0"/>
                </a:moveTo>
                <a:lnTo>
                  <a:pt x="3762987" y="0"/>
                </a:lnTo>
              </a:path>
            </a:pathLst>
          </a:custGeom>
          <a:ln w="19939">
            <a:solidFill>
              <a:srgbClr val="000000"/>
            </a:solidFill>
          </a:ln>
        </p:spPr>
        <p:txBody>
          <a:bodyPr wrap="square" lIns="0" tIns="0" rIns="0" bIns="0" rtlCol="0"/>
          <a:lstStyle/>
          <a:p>
            <a:endParaRPr>
              <a:solidFill>
                <a:prstClr val="black"/>
              </a:solidFill>
              <a:latin typeface="Calibri"/>
            </a:endParaRPr>
          </a:p>
        </p:txBody>
      </p:sp>
      <p:sp>
        <p:nvSpPr>
          <p:cNvPr id="42" name="object 42"/>
          <p:cNvSpPr/>
          <p:nvPr/>
        </p:nvSpPr>
        <p:spPr>
          <a:xfrm>
            <a:off x="3827261" y="3354481"/>
            <a:ext cx="3763011" cy="0"/>
          </a:xfrm>
          <a:custGeom>
            <a:avLst/>
            <a:gdLst/>
            <a:ahLst/>
            <a:cxnLst/>
            <a:rect l="l" t="t" r="r" b="b"/>
            <a:pathLst>
              <a:path w="3763010">
                <a:moveTo>
                  <a:pt x="0" y="0"/>
                </a:moveTo>
                <a:lnTo>
                  <a:pt x="3762987" y="0"/>
                </a:lnTo>
              </a:path>
            </a:pathLst>
          </a:custGeom>
          <a:ln w="19939">
            <a:solidFill>
              <a:srgbClr val="000000"/>
            </a:solidFill>
          </a:ln>
        </p:spPr>
        <p:txBody>
          <a:bodyPr wrap="square" lIns="0" tIns="0" rIns="0" bIns="0" rtlCol="0"/>
          <a:lstStyle/>
          <a:p>
            <a:endParaRPr>
              <a:solidFill>
                <a:prstClr val="black"/>
              </a:solidFill>
              <a:latin typeface="Calibri"/>
            </a:endParaRPr>
          </a:p>
        </p:txBody>
      </p:sp>
      <p:sp>
        <p:nvSpPr>
          <p:cNvPr id="43" name="object 43"/>
          <p:cNvSpPr/>
          <p:nvPr/>
        </p:nvSpPr>
        <p:spPr>
          <a:xfrm>
            <a:off x="3827261" y="3729730"/>
            <a:ext cx="3763011" cy="0"/>
          </a:xfrm>
          <a:custGeom>
            <a:avLst/>
            <a:gdLst/>
            <a:ahLst/>
            <a:cxnLst/>
            <a:rect l="l" t="t" r="r" b="b"/>
            <a:pathLst>
              <a:path w="3763010">
                <a:moveTo>
                  <a:pt x="0" y="0"/>
                </a:moveTo>
                <a:lnTo>
                  <a:pt x="3762987" y="0"/>
                </a:lnTo>
              </a:path>
            </a:pathLst>
          </a:custGeom>
          <a:ln w="19939">
            <a:solidFill>
              <a:srgbClr val="000000"/>
            </a:solidFill>
          </a:ln>
        </p:spPr>
        <p:txBody>
          <a:bodyPr wrap="square" lIns="0" tIns="0" rIns="0" bIns="0" rtlCol="0"/>
          <a:lstStyle/>
          <a:p>
            <a:endParaRPr>
              <a:solidFill>
                <a:prstClr val="black"/>
              </a:solidFill>
              <a:latin typeface="Calibri"/>
            </a:endParaRPr>
          </a:p>
        </p:txBody>
      </p:sp>
      <p:sp>
        <p:nvSpPr>
          <p:cNvPr id="44" name="object 44"/>
          <p:cNvSpPr/>
          <p:nvPr/>
        </p:nvSpPr>
        <p:spPr>
          <a:xfrm>
            <a:off x="3827261" y="4104980"/>
            <a:ext cx="3763011" cy="0"/>
          </a:xfrm>
          <a:custGeom>
            <a:avLst/>
            <a:gdLst/>
            <a:ahLst/>
            <a:cxnLst/>
            <a:rect l="l" t="t" r="r" b="b"/>
            <a:pathLst>
              <a:path w="3763010">
                <a:moveTo>
                  <a:pt x="0" y="0"/>
                </a:moveTo>
                <a:lnTo>
                  <a:pt x="3762987" y="0"/>
                </a:lnTo>
              </a:path>
            </a:pathLst>
          </a:custGeom>
          <a:ln w="19939">
            <a:solidFill>
              <a:srgbClr val="000000"/>
            </a:solidFill>
          </a:ln>
        </p:spPr>
        <p:txBody>
          <a:bodyPr wrap="square" lIns="0" tIns="0" rIns="0" bIns="0" rtlCol="0"/>
          <a:lstStyle/>
          <a:p>
            <a:endParaRPr>
              <a:solidFill>
                <a:prstClr val="black"/>
              </a:solidFill>
              <a:latin typeface="Calibri"/>
            </a:endParaRPr>
          </a:p>
        </p:txBody>
      </p:sp>
      <p:sp>
        <p:nvSpPr>
          <p:cNvPr id="45" name="object 45"/>
          <p:cNvSpPr/>
          <p:nvPr/>
        </p:nvSpPr>
        <p:spPr>
          <a:xfrm>
            <a:off x="3827261" y="4480540"/>
            <a:ext cx="3763011" cy="0"/>
          </a:xfrm>
          <a:custGeom>
            <a:avLst/>
            <a:gdLst/>
            <a:ahLst/>
            <a:cxnLst/>
            <a:rect l="l" t="t" r="r" b="b"/>
            <a:pathLst>
              <a:path w="3763010">
                <a:moveTo>
                  <a:pt x="0" y="0"/>
                </a:moveTo>
                <a:lnTo>
                  <a:pt x="3762987" y="0"/>
                </a:lnTo>
              </a:path>
            </a:pathLst>
          </a:custGeom>
          <a:ln w="20561">
            <a:solidFill>
              <a:srgbClr val="000000"/>
            </a:solidFill>
          </a:ln>
        </p:spPr>
        <p:txBody>
          <a:bodyPr wrap="square" lIns="0" tIns="0" rIns="0" bIns="0" rtlCol="0"/>
          <a:lstStyle/>
          <a:p>
            <a:endParaRPr>
              <a:solidFill>
                <a:prstClr val="black"/>
              </a:solidFill>
              <a:latin typeface="Calibri"/>
            </a:endParaRPr>
          </a:p>
        </p:txBody>
      </p:sp>
      <p:sp>
        <p:nvSpPr>
          <p:cNvPr id="46" name="object 46"/>
          <p:cNvSpPr/>
          <p:nvPr/>
        </p:nvSpPr>
        <p:spPr>
          <a:xfrm>
            <a:off x="3827261" y="4855790"/>
            <a:ext cx="3763011" cy="0"/>
          </a:xfrm>
          <a:custGeom>
            <a:avLst/>
            <a:gdLst/>
            <a:ahLst/>
            <a:cxnLst/>
            <a:rect l="l" t="t" r="r" b="b"/>
            <a:pathLst>
              <a:path w="3763010">
                <a:moveTo>
                  <a:pt x="0" y="0"/>
                </a:moveTo>
                <a:lnTo>
                  <a:pt x="3762987" y="0"/>
                </a:lnTo>
              </a:path>
            </a:pathLst>
          </a:custGeom>
          <a:ln w="20561">
            <a:solidFill>
              <a:srgbClr val="000000"/>
            </a:solidFill>
          </a:ln>
        </p:spPr>
        <p:txBody>
          <a:bodyPr wrap="square" lIns="0" tIns="0" rIns="0" bIns="0" rtlCol="0"/>
          <a:lstStyle/>
          <a:p>
            <a:endParaRPr>
              <a:solidFill>
                <a:prstClr val="black"/>
              </a:solidFill>
              <a:latin typeface="Calibri"/>
            </a:endParaRPr>
          </a:p>
        </p:txBody>
      </p:sp>
      <p:sp>
        <p:nvSpPr>
          <p:cNvPr id="47" name="object 47"/>
          <p:cNvSpPr/>
          <p:nvPr/>
        </p:nvSpPr>
        <p:spPr>
          <a:xfrm>
            <a:off x="3818631" y="1600205"/>
            <a:ext cx="0" cy="3641090"/>
          </a:xfrm>
          <a:custGeom>
            <a:avLst/>
            <a:gdLst/>
            <a:ahLst/>
            <a:cxnLst/>
            <a:rect l="l" t="t" r="r" b="b"/>
            <a:pathLst>
              <a:path h="3641090">
                <a:moveTo>
                  <a:pt x="0" y="0"/>
                </a:moveTo>
                <a:lnTo>
                  <a:pt x="0" y="3640478"/>
                </a:lnTo>
              </a:path>
            </a:pathLst>
          </a:custGeom>
          <a:ln w="18531">
            <a:solidFill>
              <a:srgbClr val="000000"/>
            </a:solidFill>
          </a:ln>
        </p:spPr>
        <p:txBody>
          <a:bodyPr wrap="square" lIns="0" tIns="0" rIns="0" bIns="0" rtlCol="0"/>
          <a:lstStyle/>
          <a:p>
            <a:endParaRPr>
              <a:solidFill>
                <a:prstClr val="black"/>
              </a:solidFill>
              <a:latin typeface="Calibri"/>
            </a:endParaRPr>
          </a:p>
        </p:txBody>
      </p:sp>
      <p:sp>
        <p:nvSpPr>
          <p:cNvPr id="48" name="object 48"/>
          <p:cNvSpPr/>
          <p:nvPr/>
        </p:nvSpPr>
        <p:spPr>
          <a:xfrm>
            <a:off x="5361800" y="1618874"/>
            <a:ext cx="0" cy="607060"/>
          </a:xfrm>
          <a:custGeom>
            <a:avLst/>
            <a:gdLst/>
            <a:ahLst/>
            <a:cxnLst/>
            <a:rect l="l" t="t" r="r" b="b"/>
            <a:pathLst>
              <a:path h="607060">
                <a:moveTo>
                  <a:pt x="0" y="0"/>
                </a:moveTo>
                <a:lnTo>
                  <a:pt x="0" y="606846"/>
                </a:lnTo>
              </a:path>
            </a:pathLst>
          </a:custGeom>
          <a:ln w="18531">
            <a:solidFill>
              <a:srgbClr val="000000"/>
            </a:solidFill>
          </a:ln>
        </p:spPr>
        <p:txBody>
          <a:bodyPr wrap="square" lIns="0" tIns="0" rIns="0" bIns="0" rtlCol="0"/>
          <a:lstStyle/>
          <a:p>
            <a:endParaRPr>
              <a:solidFill>
                <a:prstClr val="black"/>
              </a:solidFill>
              <a:latin typeface="Calibri"/>
            </a:endParaRPr>
          </a:p>
        </p:txBody>
      </p:sp>
      <p:sp>
        <p:nvSpPr>
          <p:cNvPr id="49" name="object 49"/>
          <p:cNvSpPr/>
          <p:nvPr/>
        </p:nvSpPr>
        <p:spPr>
          <a:xfrm>
            <a:off x="5361800" y="2281728"/>
            <a:ext cx="0" cy="2959100"/>
          </a:xfrm>
          <a:custGeom>
            <a:avLst/>
            <a:gdLst/>
            <a:ahLst/>
            <a:cxnLst/>
            <a:rect l="l" t="t" r="r" b="b"/>
            <a:pathLst>
              <a:path h="2959100">
                <a:moveTo>
                  <a:pt x="0" y="0"/>
                </a:moveTo>
                <a:lnTo>
                  <a:pt x="0" y="2958955"/>
                </a:lnTo>
              </a:path>
            </a:pathLst>
          </a:custGeom>
          <a:ln w="18531">
            <a:solidFill>
              <a:srgbClr val="000000"/>
            </a:solidFill>
          </a:ln>
        </p:spPr>
        <p:txBody>
          <a:bodyPr wrap="square" lIns="0" tIns="0" rIns="0" bIns="0" rtlCol="0"/>
          <a:lstStyle/>
          <a:p>
            <a:endParaRPr>
              <a:solidFill>
                <a:prstClr val="black"/>
              </a:solidFill>
              <a:latin typeface="Calibri"/>
            </a:endParaRPr>
          </a:p>
        </p:txBody>
      </p:sp>
      <p:sp>
        <p:nvSpPr>
          <p:cNvPr id="50" name="object 50"/>
          <p:cNvSpPr/>
          <p:nvPr/>
        </p:nvSpPr>
        <p:spPr>
          <a:xfrm>
            <a:off x="6471595" y="1618874"/>
            <a:ext cx="0" cy="607060"/>
          </a:xfrm>
          <a:custGeom>
            <a:avLst/>
            <a:gdLst/>
            <a:ahLst/>
            <a:cxnLst/>
            <a:rect l="l" t="t" r="r" b="b"/>
            <a:pathLst>
              <a:path h="607060">
                <a:moveTo>
                  <a:pt x="0" y="0"/>
                </a:moveTo>
                <a:lnTo>
                  <a:pt x="0" y="606846"/>
                </a:lnTo>
              </a:path>
            </a:pathLst>
          </a:custGeom>
          <a:ln w="18531">
            <a:solidFill>
              <a:srgbClr val="000000"/>
            </a:solidFill>
          </a:ln>
        </p:spPr>
        <p:txBody>
          <a:bodyPr wrap="square" lIns="0" tIns="0" rIns="0" bIns="0" rtlCol="0"/>
          <a:lstStyle/>
          <a:p>
            <a:endParaRPr>
              <a:solidFill>
                <a:prstClr val="black"/>
              </a:solidFill>
              <a:latin typeface="Calibri"/>
            </a:endParaRPr>
          </a:p>
        </p:txBody>
      </p:sp>
      <p:sp>
        <p:nvSpPr>
          <p:cNvPr id="51" name="object 51"/>
          <p:cNvSpPr/>
          <p:nvPr/>
        </p:nvSpPr>
        <p:spPr>
          <a:xfrm>
            <a:off x="6471595" y="2281728"/>
            <a:ext cx="0" cy="2959100"/>
          </a:xfrm>
          <a:custGeom>
            <a:avLst/>
            <a:gdLst/>
            <a:ahLst/>
            <a:cxnLst/>
            <a:rect l="l" t="t" r="r" b="b"/>
            <a:pathLst>
              <a:path h="2959100">
                <a:moveTo>
                  <a:pt x="0" y="0"/>
                </a:moveTo>
                <a:lnTo>
                  <a:pt x="0" y="2958955"/>
                </a:lnTo>
              </a:path>
            </a:pathLst>
          </a:custGeom>
          <a:ln w="18531">
            <a:solidFill>
              <a:srgbClr val="000000"/>
            </a:solidFill>
          </a:ln>
        </p:spPr>
        <p:txBody>
          <a:bodyPr wrap="square" lIns="0" tIns="0" rIns="0" bIns="0" rtlCol="0"/>
          <a:lstStyle/>
          <a:p>
            <a:endParaRPr>
              <a:solidFill>
                <a:prstClr val="black"/>
              </a:solidFill>
              <a:latin typeface="Calibri"/>
            </a:endParaRPr>
          </a:p>
        </p:txBody>
      </p:sp>
      <p:sp>
        <p:nvSpPr>
          <p:cNvPr id="52" name="object 52"/>
          <p:cNvSpPr/>
          <p:nvPr/>
        </p:nvSpPr>
        <p:spPr>
          <a:xfrm>
            <a:off x="3827261" y="5231038"/>
            <a:ext cx="3763011" cy="0"/>
          </a:xfrm>
          <a:custGeom>
            <a:avLst/>
            <a:gdLst/>
            <a:ahLst/>
            <a:cxnLst/>
            <a:rect l="l" t="t" r="r" b="b"/>
            <a:pathLst>
              <a:path w="3763010">
                <a:moveTo>
                  <a:pt x="0" y="0"/>
                </a:moveTo>
                <a:lnTo>
                  <a:pt x="3762987" y="0"/>
                </a:lnTo>
              </a:path>
            </a:pathLst>
          </a:custGeom>
          <a:ln w="20561">
            <a:solidFill>
              <a:srgbClr val="000000"/>
            </a:solidFill>
          </a:ln>
        </p:spPr>
        <p:txBody>
          <a:bodyPr wrap="square" lIns="0" tIns="0" rIns="0" bIns="0" rtlCol="0"/>
          <a:lstStyle/>
          <a:p>
            <a:endParaRPr>
              <a:solidFill>
                <a:prstClr val="black"/>
              </a:solidFill>
              <a:latin typeface="Calibri"/>
            </a:endParaRPr>
          </a:p>
        </p:txBody>
      </p:sp>
      <p:sp>
        <p:nvSpPr>
          <p:cNvPr id="53" name="object 53"/>
          <p:cNvSpPr/>
          <p:nvPr/>
        </p:nvSpPr>
        <p:spPr>
          <a:xfrm>
            <a:off x="7581619" y="1618874"/>
            <a:ext cx="0" cy="3622040"/>
          </a:xfrm>
          <a:custGeom>
            <a:avLst/>
            <a:gdLst/>
            <a:ahLst/>
            <a:cxnLst/>
            <a:rect l="l" t="t" r="r" b="b"/>
            <a:pathLst>
              <a:path h="3622040">
                <a:moveTo>
                  <a:pt x="0" y="0"/>
                </a:moveTo>
                <a:lnTo>
                  <a:pt x="0" y="3621809"/>
                </a:lnTo>
              </a:path>
            </a:pathLst>
          </a:custGeom>
          <a:ln w="18531">
            <a:solidFill>
              <a:srgbClr val="000000"/>
            </a:solidFill>
          </a:ln>
        </p:spPr>
        <p:txBody>
          <a:bodyPr wrap="square" lIns="0" tIns="0" rIns="0" bIns="0" rtlCol="0"/>
          <a:lstStyle/>
          <a:p>
            <a:endParaRPr>
              <a:solidFill>
                <a:prstClr val="black"/>
              </a:solidFill>
              <a:latin typeface="Calibri"/>
            </a:endParaRPr>
          </a:p>
        </p:txBody>
      </p:sp>
      <p:sp>
        <p:nvSpPr>
          <p:cNvPr id="54" name="object 54"/>
          <p:cNvSpPr/>
          <p:nvPr/>
        </p:nvSpPr>
        <p:spPr>
          <a:xfrm>
            <a:off x="3827266" y="2244433"/>
            <a:ext cx="3745865" cy="19050"/>
          </a:xfrm>
          <a:custGeom>
            <a:avLst/>
            <a:gdLst/>
            <a:ahLst/>
            <a:cxnLst/>
            <a:rect l="l" t="t" r="r" b="b"/>
            <a:pathLst>
              <a:path w="3745865" h="19050">
                <a:moveTo>
                  <a:pt x="0" y="0"/>
                </a:moveTo>
                <a:lnTo>
                  <a:pt x="3745725" y="18582"/>
                </a:lnTo>
              </a:path>
            </a:pathLst>
          </a:custGeom>
          <a:ln w="56007">
            <a:solidFill>
              <a:srgbClr val="000000"/>
            </a:solidFill>
          </a:ln>
        </p:spPr>
        <p:txBody>
          <a:bodyPr wrap="square" lIns="0" tIns="0" rIns="0" bIns="0" rtlCol="0"/>
          <a:lstStyle/>
          <a:p>
            <a:endParaRPr>
              <a:solidFill>
                <a:prstClr val="black"/>
              </a:solidFill>
              <a:latin typeface="Calibri"/>
            </a:endParaRPr>
          </a:p>
        </p:txBody>
      </p:sp>
      <p:sp>
        <p:nvSpPr>
          <p:cNvPr id="55" name="object 55"/>
          <p:cNvSpPr/>
          <p:nvPr/>
        </p:nvSpPr>
        <p:spPr>
          <a:xfrm>
            <a:off x="3746501" y="1536700"/>
            <a:ext cx="3907155" cy="3768090"/>
          </a:xfrm>
          <a:custGeom>
            <a:avLst/>
            <a:gdLst/>
            <a:ahLst/>
            <a:cxnLst/>
            <a:rect l="l" t="t" r="r" b="b"/>
            <a:pathLst>
              <a:path w="3907154" h="3768090">
                <a:moveTo>
                  <a:pt x="0" y="3767709"/>
                </a:moveTo>
                <a:lnTo>
                  <a:pt x="3907154" y="3767709"/>
                </a:lnTo>
                <a:lnTo>
                  <a:pt x="3907154" y="0"/>
                </a:lnTo>
                <a:lnTo>
                  <a:pt x="0" y="0"/>
                </a:lnTo>
                <a:lnTo>
                  <a:pt x="0" y="3767709"/>
                </a:lnTo>
                <a:close/>
              </a:path>
            </a:pathLst>
          </a:custGeom>
          <a:ln w="127000">
            <a:solidFill>
              <a:srgbClr val="77923B"/>
            </a:solidFill>
          </a:ln>
        </p:spPr>
        <p:txBody>
          <a:bodyPr wrap="square" lIns="0" tIns="0" rIns="0" bIns="0" rtlCol="0"/>
          <a:lstStyle/>
          <a:p>
            <a:endParaRPr>
              <a:solidFill>
                <a:prstClr val="black"/>
              </a:solidFill>
              <a:latin typeface="Calibri"/>
            </a:endParaRPr>
          </a:p>
        </p:txBody>
      </p:sp>
      <p:sp>
        <p:nvSpPr>
          <p:cNvPr id="56" name="object 56"/>
          <p:cNvSpPr txBox="1"/>
          <p:nvPr/>
        </p:nvSpPr>
        <p:spPr>
          <a:xfrm>
            <a:off x="3568150" y="4889291"/>
            <a:ext cx="4550411" cy="1100301"/>
          </a:xfrm>
          <a:prstGeom prst="rect">
            <a:avLst/>
          </a:prstGeom>
        </p:spPr>
        <p:txBody>
          <a:bodyPr vert="horz" wrap="square" lIns="0" tIns="0" rIns="0" bIns="0" rtlCol="0">
            <a:spAutoFit/>
          </a:bodyPr>
          <a:lstStyle/>
          <a:p>
            <a:pPr marL="305435">
              <a:tabLst>
                <a:tab pos="2299335" algn="l"/>
                <a:tab pos="3340100" algn="l"/>
              </a:tabLst>
            </a:pPr>
            <a:r>
              <a:rPr sz="1750" i="1" spc="-50" dirty="0">
                <a:solidFill>
                  <a:prstClr val="black"/>
                </a:solidFill>
                <a:latin typeface="Arial"/>
                <a:cs typeface="Arial"/>
              </a:rPr>
              <a:t>N</a:t>
            </a:r>
            <a:r>
              <a:rPr sz="1750" i="1" spc="-35" dirty="0">
                <a:solidFill>
                  <a:prstClr val="black"/>
                </a:solidFill>
                <a:latin typeface="Arial"/>
                <a:cs typeface="Arial"/>
              </a:rPr>
              <a:t>.</a:t>
            </a:r>
            <a:r>
              <a:rPr sz="1750" i="1" spc="-130" dirty="0">
                <a:solidFill>
                  <a:prstClr val="black"/>
                </a:solidFill>
                <a:latin typeface="Arial"/>
                <a:cs typeface="Arial"/>
              </a:rPr>
              <a:t> </a:t>
            </a:r>
            <a:r>
              <a:rPr sz="1750" i="1" spc="-65" dirty="0">
                <a:solidFill>
                  <a:prstClr val="black"/>
                </a:solidFill>
                <a:latin typeface="Arial"/>
                <a:cs typeface="Arial"/>
              </a:rPr>
              <a:t>sy</a:t>
            </a:r>
            <a:r>
              <a:rPr sz="1750" i="1" spc="5" dirty="0">
                <a:solidFill>
                  <a:prstClr val="black"/>
                </a:solidFill>
                <a:latin typeface="Arial"/>
                <a:cs typeface="Arial"/>
              </a:rPr>
              <a:t>l</a:t>
            </a:r>
            <a:r>
              <a:rPr sz="1750" i="1" spc="-65" dirty="0">
                <a:solidFill>
                  <a:prstClr val="black"/>
                </a:solidFill>
                <a:latin typeface="Arial"/>
                <a:cs typeface="Arial"/>
              </a:rPr>
              <a:t>v</a:t>
            </a:r>
            <a:r>
              <a:rPr sz="1750" i="1" spc="-30" dirty="0">
                <a:solidFill>
                  <a:prstClr val="black"/>
                </a:solidFill>
                <a:latin typeface="Arial"/>
                <a:cs typeface="Arial"/>
              </a:rPr>
              <a:t>a</a:t>
            </a:r>
            <a:r>
              <a:rPr sz="1750" i="1" spc="-85" dirty="0">
                <a:solidFill>
                  <a:prstClr val="black"/>
                </a:solidFill>
                <a:latin typeface="Arial"/>
                <a:cs typeface="Arial"/>
              </a:rPr>
              <a:t>t</a:t>
            </a:r>
            <a:r>
              <a:rPr sz="1750" i="1" spc="5" dirty="0">
                <a:solidFill>
                  <a:prstClr val="black"/>
                </a:solidFill>
                <a:latin typeface="Arial"/>
                <a:cs typeface="Arial"/>
              </a:rPr>
              <a:t>i</a:t>
            </a:r>
            <a:r>
              <a:rPr sz="1750" i="1" spc="-65" dirty="0">
                <a:solidFill>
                  <a:prstClr val="black"/>
                </a:solidFill>
                <a:latin typeface="Arial"/>
                <a:cs typeface="Arial"/>
              </a:rPr>
              <a:t>ca</a:t>
            </a:r>
            <a:r>
              <a:rPr sz="1750" i="1" dirty="0">
                <a:solidFill>
                  <a:prstClr val="black"/>
                </a:solidFill>
                <a:latin typeface="Arial"/>
                <a:cs typeface="Arial"/>
              </a:rPr>
              <a:t>	</a:t>
            </a:r>
            <a:r>
              <a:rPr sz="1750" spc="-55" dirty="0">
                <a:solidFill>
                  <a:prstClr val="black"/>
                </a:solidFill>
                <a:latin typeface="Arial"/>
                <a:cs typeface="Arial"/>
              </a:rPr>
              <a:t>4 </a:t>
            </a:r>
            <a:r>
              <a:rPr sz="1750" dirty="0">
                <a:solidFill>
                  <a:prstClr val="black"/>
                </a:solidFill>
                <a:latin typeface="Arial"/>
                <a:cs typeface="Arial"/>
              </a:rPr>
              <a:t>	</a:t>
            </a:r>
            <a:r>
              <a:rPr sz="1750" spc="-30" dirty="0">
                <a:solidFill>
                  <a:prstClr val="black"/>
                </a:solidFill>
                <a:latin typeface="Arial"/>
                <a:cs typeface="Arial"/>
              </a:rPr>
              <a:t>81</a:t>
            </a:r>
            <a:endParaRPr sz="1750" dirty="0">
              <a:solidFill>
                <a:prstClr val="black"/>
              </a:solidFill>
              <a:latin typeface="Arial"/>
              <a:cs typeface="Arial"/>
            </a:endParaRPr>
          </a:p>
          <a:p>
            <a:pPr>
              <a:spcBef>
                <a:spcPts val="10"/>
              </a:spcBef>
            </a:pPr>
            <a:endParaRPr sz="1900" dirty="0">
              <a:solidFill>
                <a:prstClr val="black"/>
              </a:solidFill>
              <a:latin typeface="Times New Roman"/>
              <a:cs typeface="Times New Roman"/>
            </a:endParaRPr>
          </a:p>
          <a:p>
            <a:pPr marL="12700">
              <a:lnSpc>
                <a:spcPts val="2125"/>
              </a:lnSpc>
            </a:pPr>
            <a:endParaRPr lang="en-US" spc="-40" dirty="0" smtClean="0">
              <a:solidFill>
                <a:prstClr val="black"/>
              </a:solidFill>
              <a:latin typeface="Arial"/>
              <a:cs typeface="Arial"/>
            </a:endParaRPr>
          </a:p>
          <a:p>
            <a:pPr marL="12700">
              <a:lnSpc>
                <a:spcPts val="2125"/>
              </a:lnSpc>
            </a:pPr>
            <a:r>
              <a:rPr lang="en-US" spc="-40" dirty="0" smtClean="0">
                <a:solidFill>
                  <a:prstClr val="black"/>
                </a:solidFill>
                <a:latin typeface="Arial"/>
                <a:cs typeface="Arial"/>
              </a:rPr>
              <a:t>         </a:t>
            </a:r>
            <a:r>
              <a:rPr spc="-40" dirty="0" smtClean="0">
                <a:solidFill>
                  <a:prstClr val="black"/>
                </a:solidFill>
                <a:latin typeface="Arial"/>
                <a:cs typeface="Arial"/>
              </a:rPr>
              <a:t>A</a:t>
            </a:r>
            <a:r>
              <a:rPr dirty="0" smtClean="0">
                <a:solidFill>
                  <a:prstClr val="black"/>
                </a:solidFill>
                <a:latin typeface="Arial"/>
                <a:cs typeface="Arial"/>
              </a:rPr>
              <a:t>v</a:t>
            </a:r>
            <a:r>
              <a:rPr spc="-10" dirty="0" smtClean="0">
                <a:solidFill>
                  <a:prstClr val="black"/>
                </a:solidFill>
                <a:latin typeface="Arial"/>
                <a:cs typeface="Arial"/>
              </a:rPr>
              <a:t>e</a:t>
            </a:r>
            <a:r>
              <a:rPr dirty="0" smtClean="0">
                <a:solidFill>
                  <a:prstClr val="black"/>
                </a:solidFill>
                <a:latin typeface="Arial"/>
                <a:cs typeface="Arial"/>
              </a:rPr>
              <a:t>r</a:t>
            </a:r>
            <a:r>
              <a:rPr spc="-10" dirty="0" smtClean="0">
                <a:solidFill>
                  <a:prstClr val="black"/>
                </a:solidFill>
                <a:latin typeface="Arial"/>
                <a:cs typeface="Arial"/>
              </a:rPr>
              <a:t>ag</a:t>
            </a:r>
            <a:r>
              <a:rPr dirty="0" smtClean="0">
                <a:solidFill>
                  <a:prstClr val="black"/>
                </a:solidFill>
                <a:latin typeface="Arial"/>
                <a:cs typeface="Arial"/>
              </a:rPr>
              <a:t>e</a:t>
            </a:r>
            <a:r>
              <a:rPr spc="5" dirty="0" smtClean="0">
                <a:solidFill>
                  <a:prstClr val="black"/>
                </a:solidFill>
                <a:latin typeface="Arial"/>
                <a:cs typeface="Arial"/>
              </a:rPr>
              <a:t> </a:t>
            </a:r>
            <a:r>
              <a:rPr spc="-10" dirty="0">
                <a:solidFill>
                  <a:prstClr val="black"/>
                </a:solidFill>
                <a:latin typeface="Arial"/>
                <a:cs typeface="Arial"/>
              </a:rPr>
              <a:t>nu</a:t>
            </a:r>
            <a:r>
              <a:rPr dirty="0">
                <a:solidFill>
                  <a:prstClr val="black"/>
                </a:solidFill>
                <a:latin typeface="Arial"/>
                <a:cs typeface="Arial"/>
              </a:rPr>
              <a:t>m</a:t>
            </a:r>
            <a:r>
              <a:rPr spc="-10" dirty="0">
                <a:solidFill>
                  <a:prstClr val="black"/>
                </a:solidFill>
                <a:latin typeface="Arial"/>
                <a:cs typeface="Arial"/>
              </a:rPr>
              <a:t>be</a:t>
            </a:r>
            <a:r>
              <a:rPr dirty="0">
                <a:solidFill>
                  <a:prstClr val="black"/>
                </a:solidFill>
                <a:latin typeface="Arial"/>
                <a:cs typeface="Arial"/>
              </a:rPr>
              <a:t>r</a:t>
            </a:r>
            <a:r>
              <a:rPr spc="10" dirty="0">
                <a:solidFill>
                  <a:prstClr val="black"/>
                </a:solidFill>
                <a:latin typeface="Arial"/>
                <a:cs typeface="Arial"/>
              </a:rPr>
              <a:t> </a:t>
            </a:r>
            <a:r>
              <a:rPr spc="-10" dirty="0">
                <a:solidFill>
                  <a:prstClr val="black"/>
                </a:solidFill>
                <a:latin typeface="Arial"/>
                <a:cs typeface="Arial"/>
              </a:rPr>
              <a:t>o</a:t>
            </a:r>
            <a:r>
              <a:rPr dirty="0">
                <a:solidFill>
                  <a:prstClr val="black"/>
                </a:solidFill>
                <a:latin typeface="Arial"/>
                <a:cs typeface="Arial"/>
              </a:rPr>
              <a:t>f S</a:t>
            </a:r>
            <a:r>
              <a:rPr spc="-10" dirty="0">
                <a:solidFill>
                  <a:prstClr val="black"/>
                </a:solidFill>
                <a:latin typeface="Arial"/>
                <a:cs typeface="Arial"/>
              </a:rPr>
              <a:t>L</a:t>
            </a:r>
            <a:r>
              <a:rPr dirty="0">
                <a:solidFill>
                  <a:prstClr val="black"/>
                </a:solidFill>
                <a:latin typeface="Arial"/>
                <a:cs typeface="Arial"/>
              </a:rPr>
              <a:t>F</a:t>
            </a:r>
            <a:r>
              <a:rPr spc="-10" dirty="0">
                <a:solidFill>
                  <a:prstClr val="black"/>
                </a:solidFill>
                <a:latin typeface="Arial"/>
                <a:cs typeface="Arial"/>
              </a:rPr>
              <a:t> </a:t>
            </a:r>
            <a:r>
              <a:rPr spc="-10" dirty="0" smtClean="0">
                <a:solidFill>
                  <a:prstClr val="black"/>
                </a:solidFill>
                <a:latin typeface="Arial"/>
                <a:cs typeface="Arial"/>
              </a:rPr>
              <a:t>pe</a:t>
            </a:r>
            <a:r>
              <a:rPr dirty="0" smtClean="0">
                <a:solidFill>
                  <a:prstClr val="black"/>
                </a:solidFill>
                <a:latin typeface="Arial"/>
                <a:cs typeface="Arial"/>
              </a:rPr>
              <a:t>r</a:t>
            </a:r>
            <a:r>
              <a:rPr lang="en-US" dirty="0" smtClean="0">
                <a:solidFill>
                  <a:prstClr val="black"/>
                </a:solidFill>
                <a:latin typeface="Arial"/>
                <a:cs typeface="Arial"/>
              </a:rPr>
              <a:t> </a:t>
            </a:r>
            <a:r>
              <a:rPr dirty="0" smtClean="0">
                <a:solidFill>
                  <a:prstClr val="black"/>
                </a:solidFill>
                <a:latin typeface="Arial"/>
                <a:cs typeface="Arial"/>
              </a:rPr>
              <a:t>tree</a:t>
            </a:r>
            <a:endParaRPr sz="2000" dirty="0">
              <a:solidFill>
                <a:prstClr val="black"/>
              </a:solidFill>
              <a:latin typeface="Calibri"/>
              <a:cs typeface="Calibri"/>
            </a:endParaRPr>
          </a:p>
        </p:txBody>
      </p:sp>
    </p:spTree>
    <p:extLst>
      <p:ext uri="{BB962C8B-B14F-4D97-AF65-F5344CB8AC3E}">
        <p14:creationId xmlns:p14="http://schemas.microsoft.com/office/powerpoint/2010/main" val="14090976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42" y="100070"/>
            <a:ext cx="10160000" cy="756140"/>
          </a:xfrm>
        </p:spPr>
        <p:txBody>
          <a:bodyPr/>
          <a:lstStyle/>
          <a:p>
            <a:r>
              <a:rPr lang="en-US" sz="4000" b="1" dirty="0">
                <a:solidFill>
                  <a:schemeClr val="tx1"/>
                </a:solidFill>
              </a:rPr>
              <a:t>Cultural &amp; Mechanical  </a:t>
            </a:r>
            <a:r>
              <a:rPr lang="en-US" sz="4000" b="1" dirty="0" smtClean="0">
                <a:solidFill>
                  <a:schemeClr val="tx1"/>
                </a:solidFill>
              </a:rPr>
              <a:t>Control &amp; Prevention</a:t>
            </a:r>
            <a:endParaRPr lang="en-US" sz="4000" b="1" dirty="0">
              <a:solidFill>
                <a:schemeClr val="tx1"/>
              </a:solidFill>
            </a:endParaRPr>
          </a:p>
        </p:txBody>
      </p:sp>
      <p:sp>
        <p:nvSpPr>
          <p:cNvPr id="3" name="Content Placeholder 2"/>
          <p:cNvSpPr>
            <a:spLocks noGrp="1"/>
          </p:cNvSpPr>
          <p:nvPr>
            <p:ph idx="1"/>
          </p:nvPr>
        </p:nvSpPr>
        <p:spPr>
          <a:xfrm>
            <a:off x="166255" y="980902"/>
            <a:ext cx="10956174" cy="5694218"/>
          </a:xfrm>
        </p:spPr>
        <p:txBody>
          <a:bodyPr>
            <a:normAutofit/>
          </a:bodyPr>
          <a:lstStyle/>
          <a:p>
            <a:r>
              <a:rPr lang="en-US" sz="3600" b="1" dirty="0" smtClean="0"/>
              <a:t>Egg-mass </a:t>
            </a:r>
            <a:r>
              <a:rPr lang="en-US" sz="3600" b="1" dirty="0"/>
              <a:t>scraping </a:t>
            </a:r>
          </a:p>
          <a:p>
            <a:r>
              <a:rPr lang="en-US" sz="3600" b="1" dirty="0"/>
              <a:t>Tree banding</a:t>
            </a:r>
          </a:p>
          <a:p>
            <a:r>
              <a:rPr lang="en-US" sz="3600" b="1" dirty="0"/>
              <a:t>Scouting host trees</a:t>
            </a:r>
          </a:p>
          <a:p>
            <a:r>
              <a:rPr lang="en-US" sz="3600" b="1" dirty="0"/>
              <a:t>Inspection of </a:t>
            </a:r>
            <a:r>
              <a:rPr lang="en-US" sz="3600" b="1" dirty="0" smtClean="0"/>
              <a:t>shipments</a:t>
            </a:r>
          </a:p>
          <a:p>
            <a:r>
              <a:rPr lang="en-US" sz="3600" b="1" dirty="0" smtClean="0"/>
              <a:t>Increased biosecurity Oct.-June</a:t>
            </a:r>
          </a:p>
          <a:p>
            <a:r>
              <a:rPr lang="en-US" sz="3600" b="1" dirty="0" smtClean="0"/>
              <a:t>Sniffer-dogs?</a:t>
            </a:r>
            <a:endParaRPr lang="en-US" sz="3600" b="1" dirty="0"/>
          </a:p>
        </p:txBody>
      </p:sp>
    </p:spTree>
    <p:extLst>
      <p:ext uri="{BB962C8B-B14F-4D97-AF65-F5344CB8AC3E}">
        <p14:creationId xmlns:p14="http://schemas.microsoft.com/office/powerpoint/2010/main" val="3128677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506215" cy="2057401"/>
          </a:xfrm>
        </p:spPr>
        <p:txBody>
          <a:bodyPr/>
          <a:lstStyle/>
          <a:p>
            <a:r>
              <a:rPr lang="en-US" sz="3200" b="1" dirty="0" smtClean="0"/>
              <a:t>Find your own @%# rocks!</a:t>
            </a:r>
            <a:endParaRPr lang="en-US" sz="3200" b="1" dirty="0"/>
          </a:p>
        </p:txBody>
      </p:sp>
      <p:pic>
        <p:nvPicPr>
          <p:cNvPr id="8"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215" y="-1"/>
            <a:ext cx="5739967" cy="3822700"/>
          </a:xfrm>
          <a:prstGeom prst="rect">
            <a:avLst/>
          </a:prstGeom>
        </p:spPr>
      </p:pic>
      <p:sp>
        <p:nvSpPr>
          <p:cNvPr id="10" name="Content Placeholder 9"/>
          <p:cNvSpPr>
            <a:spLocks noGrp="1"/>
          </p:cNvSpPr>
          <p:nvPr>
            <p:ph idx="1"/>
          </p:nvPr>
        </p:nvSpPr>
        <p:spPr>
          <a:xfrm>
            <a:off x="609600" y="2057400"/>
            <a:ext cx="10160000" cy="4343400"/>
          </a:xfrm>
        </p:spPr>
        <p:txBody>
          <a:bodyPr/>
          <a:lstStyle/>
          <a:p>
            <a:endParaRPr lang="en-US" dirty="0"/>
          </a:p>
        </p:txBody>
      </p:sp>
      <p:pic>
        <p:nvPicPr>
          <p:cNvPr id="11"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57400"/>
            <a:ext cx="6400800" cy="4800600"/>
          </a:xfrm>
          <a:prstGeom prst="rect">
            <a:avLst/>
          </a:prstGeom>
        </p:spPr>
      </p:pic>
    </p:spTree>
    <p:extLst>
      <p:ext uri="{BB962C8B-B14F-4D97-AF65-F5344CB8AC3E}">
        <p14:creationId xmlns:p14="http://schemas.microsoft.com/office/powerpoint/2010/main" val="743927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4587" y="327177"/>
            <a:ext cx="6647180" cy="677108"/>
          </a:xfrm>
          <a:prstGeom prst="rect">
            <a:avLst/>
          </a:prstGeom>
        </p:spPr>
        <p:txBody>
          <a:bodyPr vert="horz" wrap="square" lIns="0" tIns="0" rIns="0" bIns="0" rtlCol="0">
            <a:spAutoFit/>
          </a:bodyPr>
          <a:lstStyle/>
          <a:p>
            <a:pPr marL="12700">
              <a:lnSpc>
                <a:spcPct val="100000"/>
              </a:lnSpc>
            </a:pPr>
            <a:r>
              <a:rPr sz="4400" dirty="0">
                <a:latin typeface="Calibri"/>
                <a:cs typeface="Calibri"/>
              </a:rPr>
              <a:t>Bio</a:t>
            </a:r>
            <a:r>
              <a:rPr sz="4400" spc="-35" dirty="0">
                <a:latin typeface="Calibri"/>
                <a:cs typeface="Calibri"/>
              </a:rPr>
              <a:t>c</a:t>
            </a:r>
            <a:r>
              <a:rPr sz="4400" spc="-5" dirty="0">
                <a:latin typeface="Calibri"/>
                <a:cs typeface="Calibri"/>
              </a:rPr>
              <a:t>o</a:t>
            </a:r>
            <a:r>
              <a:rPr sz="4400" spc="-30" dirty="0">
                <a:latin typeface="Calibri"/>
                <a:cs typeface="Calibri"/>
              </a:rPr>
              <a:t>n</a:t>
            </a:r>
            <a:r>
              <a:rPr sz="4400" dirty="0">
                <a:latin typeface="Calibri"/>
                <a:cs typeface="Calibri"/>
              </a:rPr>
              <a:t>t</a:t>
            </a:r>
            <a:r>
              <a:rPr sz="4400" spc="-75" dirty="0">
                <a:latin typeface="Calibri"/>
                <a:cs typeface="Calibri"/>
              </a:rPr>
              <a:t>r</a:t>
            </a:r>
            <a:r>
              <a:rPr sz="4400" spc="-5" dirty="0">
                <a:latin typeface="Calibri"/>
                <a:cs typeface="Calibri"/>
              </a:rPr>
              <a:t>o</a:t>
            </a:r>
            <a:r>
              <a:rPr sz="4400" dirty="0">
                <a:latin typeface="Calibri"/>
                <a:cs typeface="Calibri"/>
              </a:rPr>
              <a:t>l</a:t>
            </a:r>
            <a:r>
              <a:rPr sz="4400" spc="5" dirty="0">
                <a:latin typeface="Calibri"/>
                <a:cs typeface="Calibri"/>
              </a:rPr>
              <a:t> </a:t>
            </a:r>
            <a:r>
              <a:rPr sz="4400" spc="-5" dirty="0">
                <a:latin typeface="Calibri"/>
                <a:cs typeface="Calibri"/>
              </a:rPr>
              <a:t>o</a:t>
            </a:r>
            <a:r>
              <a:rPr sz="4400" dirty="0">
                <a:latin typeface="Calibri"/>
                <a:cs typeface="Calibri"/>
              </a:rPr>
              <a:t>f</a:t>
            </a:r>
            <a:r>
              <a:rPr sz="4400" spc="-15" dirty="0">
                <a:latin typeface="Calibri"/>
                <a:cs typeface="Calibri"/>
              </a:rPr>
              <a:t> </a:t>
            </a:r>
            <a:r>
              <a:rPr sz="4400" i="1" spc="-175" dirty="0">
                <a:latin typeface="Calibri"/>
                <a:cs typeface="Calibri"/>
              </a:rPr>
              <a:t>L</a:t>
            </a:r>
            <a:r>
              <a:rPr sz="4400" i="1" spc="-5" dirty="0">
                <a:latin typeface="Calibri"/>
                <a:cs typeface="Calibri"/>
              </a:rPr>
              <a:t>y</a:t>
            </a:r>
            <a:r>
              <a:rPr sz="4400" i="1" spc="-40" dirty="0">
                <a:latin typeface="Calibri"/>
                <a:cs typeface="Calibri"/>
              </a:rPr>
              <a:t>c</a:t>
            </a:r>
            <a:r>
              <a:rPr sz="4400" i="1" spc="-5" dirty="0">
                <a:latin typeface="Calibri"/>
                <a:cs typeface="Calibri"/>
              </a:rPr>
              <a:t>orma</a:t>
            </a:r>
            <a:endParaRPr sz="4400">
              <a:latin typeface="Calibri"/>
              <a:cs typeface="Calibri"/>
            </a:endParaRPr>
          </a:p>
        </p:txBody>
      </p:sp>
      <p:sp>
        <p:nvSpPr>
          <p:cNvPr id="3" name="object 3"/>
          <p:cNvSpPr txBox="1"/>
          <p:nvPr/>
        </p:nvSpPr>
        <p:spPr>
          <a:xfrm>
            <a:off x="714588" y="980058"/>
            <a:ext cx="5018193" cy="4150880"/>
          </a:xfrm>
          <a:prstGeom prst="rect">
            <a:avLst/>
          </a:prstGeom>
        </p:spPr>
        <p:txBody>
          <a:bodyPr vert="horz" wrap="square" lIns="0" tIns="0" rIns="0" bIns="0" rtlCol="0">
            <a:spAutoFit/>
          </a:bodyPr>
          <a:lstStyle/>
          <a:p>
            <a:pPr marL="12700">
              <a:lnSpc>
                <a:spcPct val="100000"/>
              </a:lnSpc>
            </a:pPr>
            <a:r>
              <a:rPr sz="3600" b="1" spc="-20" dirty="0">
                <a:latin typeface="Calibri"/>
                <a:cs typeface="Calibri"/>
              </a:rPr>
              <a:t>Julie</a:t>
            </a:r>
            <a:r>
              <a:rPr sz="3600" b="1" dirty="0">
                <a:latin typeface="Calibri"/>
                <a:cs typeface="Calibri"/>
              </a:rPr>
              <a:t> </a:t>
            </a:r>
            <a:r>
              <a:rPr sz="3600" b="1" spc="-25" dirty="0">
                <a:latin typeface="Calibri"/>
                <a:cs typeface="Calibri"/>
              </a:rPr>
              <a:t>Goul</a:t>
            </a:r>
            <a:r>
              <a:rPr sz="3600" b="1" spc="-15" dirty="0">
                <a:latin typeface="Calibri"/>
                <a:cs typeface="Calibri"/>
              </a:rPr>
              <a:t>d</a:t>
            </a:r>
            <a:r>
              <a:rPr sz="3600" b="1" dirty="0">
                <a:latin typeface="Calibri"/>
                <a:cs typeface="Calibri"/>
              </a:rPr>
              <a:t>-</a:t>
            </a:r>
            <a:r>
              <a:rPr sz="3600" b="1" spc="15" dirty="0">
                <a:latin typeface="Calibri"/>
                <a:cs typeface="Calibri"/>
              </a:rPr>
              <a:t> </a:t>
            </a:r>
            <a:r>
              <a:rPr sz="3600" b="1" spc="-25" dirty="0">
                <a:latin typeface="Calibri"/>
                <a:cs typeface="Calibri"/>
              </a:rPr>
              <a:t>US</a:t>
            </a:r>
            <a:r>
              <a:rPr sz="3600" b="1" spc="-110" dirty="0">
                <a:latin typeface="Calibri"/>
                <a:cs typeface="Calibri"/>
              </a:rPr>
              <a:t>D</a:t>
            </a:r>
            <a:r>
              <a:rPr sz="3600" b="1" spc="-25" dirty="0">
                <a:latin typeface="Calibri"/>
                <a:cs typeface="Calibri"/>
              </a:rPr>
              <a:t>A</a:t>
            </a:r>
            <a:endParaRPr sz="3600" dirty="0">
              <a:latin typeface="Calibri"/>
              <a:cs typeface="Calibri"/>
            </a:endParaRPr>
          </a:p>
          <a:p>
            <a:pPr marL="355600" marR="20955" indent="-342900">
              <a:lnSpc>
                <a:spcPts val="2810"/>
              </a:lnSpc>
              <a:spcBef>
                <a:spcPts val="1605"/>
              </a:spcBef>
              <a:buFont typeface="Arial"/>
              <a:buChar char="•"/>
              <a:tabLst>
                <a:tab pos="355600" algn="l"/>
              </a:tabLst>
            </a:pPr>
            <a:r>
              <a:rPr sz="2600" spc="-5" dirty="0">
                <a:latin typeface="Calibri"/>
                <a:cs typeface="Calibri"/>
              </a:rPr>
              <a:t>Co</a:t>
            </a:r>
            <a:r>
              <a:rPr sz="2600" spc="-10" dirty="0">
                <a:latin typeface="Calibri"/>
                <a:cs typeface="Calibri"/>
              </a:rPr>
              <a:t>o</a:t>
            </a:r>
            <a:r>
              <a:rPr sz="2600" spc="-5" dirty="0">
                <a:latin typeface="Calibri"/>
                <a:cs typeface="Calibri"/>
              </a:rPr>
              <a:t>pe</a:t>
            </a:r>
            <a:r>
              <a:rPr sz="2600" spc="-45" dirty="0">
                <a:latin typeface="Calibri"/>
                <a:cs typeface="Calibri"/>
              </a:rPr>
              <a:t>r</a:t>
            </a:r>
            <a:r>
              <a:rPr sz="2600" spc="-25" dirty="0">
                <a:latin typeface="Calibri"/>
                <a:cs typeface="Calibri"/>
              </a:rPr>
              <a:t>a</a:t>
            </a:r>
            <a:r>
              <a:rPr sz="2600" dirty="0">
                <a:latin typeface="Calibri"/>
                <a:cs typeface="Calibri"/>
              </a:rPr>
              <a:t>ti</a:t>
            </a:r>
            <a:r>
              <a:rPr sz="2600" spc="-25" dirty="0">
                <a:latin typeface="Calibri"/>
                <a:cs typeface="Calibri"/>
              </a:rPr>
              <a:t>v</a:t>
            </a:r>
            <a:r>
              <a:rPr sz="2600" dirty="0">
                <a:latin typeface="Calibri"/>
                <a:cs typeface="Calibri"/>
              </a:rPr>
              <a:t>e</a:t>
            </a:r>
            <a:r>
              <a:rPr sz="2600" spc="-25" dirty="0">
                <a:latin typeface="Calibri"/>
                <a:cs typeface="Calibri"/>
              </a:rPr>
              <a:t> </a:t>
            </a:r>
            <a:r>
              <a:rPr sz="2600" dirty="0">
                <a:latin typeface="Calibri"/>
                <a:cs typeface="Calibri"/>
              </a:rPr>
              <a:t>ag</a:t>
            </a:r>
            <a:r>
              <a:rPr sz="2600" spc="-35" dirty="0">
                <a:latin typeface="Calibri"/>
                <a:cs typeface="Calibri"/>
              </a:rPr>
              <a:t>r</a:t>
            </a:r>
            <a:r>
              <a:rPr sz="2600" dirty="0">
                <a:latin typeface="Calibri"/>
                <a:cs typeface="Calibri"/>
              </a:rPr>
              <a:t>ee</a:t>
            </a:r>
            <a:r>
              <a:rPr sz="2600" spc="-10" dirty="0">
                <a:latin typeface="Calibri"/>
                <a:cs typeface="Calibri"/>
              </a:rPr>
              <a:t>m</a:t>
            </a:r>
            <a:r>
              <a:rPr sz="2600" dirty="0">
                <a:latin typeface="Calibri"/>
                <a:cs typeface="Calibri"/>
              </a:rPr>
              <a:t>e</a:t>
            </a:r>
            <a:r>
              <a:rPr sz="2600" spc="-30" dirty="0">
                <a:latin typeface="Calibri"/>
                <a:cs typeface="Calibri"/>
              </a:rPr>
              <a:t>n</a:t>
            </a:r>
            <a:r>
              <a:rPr sz="2600" dirty="0">
                <a:latin typeface="Calibri"/>
                <a:cs typeface="Calibri"/>
              </a:rPr>
              <a:t>t with</a:t>
            </a:r>
            <a:r>
              <a:rPr sz="2600" spc="-5" dirty="0">
                <a:latin typeface="Calibri"/>
                <a:cs typeface="Calibri"/>
              </a:rPr>
              <a:t> C</a:t>
            </a:r>
            <a:r>
              <a:rPr sz="2600" dirty="0">
                <a:latin typeface="Calibri"/>
                <a:cs typeface="Calibri"/>
              </a:rPr>
              <a:t>hinese</a:t>
            </a:r>
            <a:r>
              <a:rPr sz="2600" spc="-50" dirty="0">
                <a:latin typeface="Calibri"/>
                <a:cs typeface="Calibri"/>
              </a:rPr>
              <a:t> </a:t>
            </a:r>
            <a:r>
              <a:rPr sz="2600" dirty="0">
                <a:latin typeface="Calibri"/>
                <a:cs typeface="Calibri"/>
              </a:rPr>
              <a:t>A</a:t>
            </a:r>
            <a:r>
              <a:rPr sz="2600" spc="-20" dirty="0">
                <a:latin typeface="Calibri"/>
                <a:cs typeface="Calibri"/>
              </a:rPr>
              <a:t>c</a:t>
            </a:r>
            <a:r>
              <a:rPr sz="2600" dirty="0">
                <a:latin typeface="Calibri"/>
                <a:cs typeface="Calibri"/>
              </a:rPr>
              <a:t>ade</a:t>
            </a:r>
            <a:r>
              <a:rPr sz="2600" spc="-55" dirty="0">
                <a:latin typeface="Calibri"/>
                <a:cs typeface="Calibri"/>
              </a:rPr>
              <a:t>m</a:t>
            </a:r>
            <a:r>
              <a:rPr sz="2600" dirty="0">
                <a:latin typeface="Calibri"/>
                <a:cs typeface="Calibri"/>
              </a:rPr>
              <a:t>y</a:t>
            </a:r>
            <a:r>
              <a:rPr sz="2600" spc="-30" dirty="0">
                <a:latin typeface="Calibri"/>
                <a:cs typeface="Calibri"/>
              </a:rPr>
              <a:t> </a:t>
            </a:r>
            <a:r>
              <a:rPr sz="2600" spc="-5" dirty="0">
                <a:latin typeface="Calibri"/>
                <a:cs typeface="Calibri"/>
              </a:rPr>
              <a:t>of </a:t>
            </a:r>
            <a:r>
              <a:rPr sz="2600" spc="-35" dirty="0">
                <a:latin typeface="Calibri"/>
                <a:cs typeface="Calibri"/>
              </a:rPr>
              <a:t>F</a:t>
            </a:r>
            <a:r>
              <a:rPr sz="2600" spc="-5" dirty="0">
                <a:latin typeface="Calibri"/>
                <a:cs typeface="Calibri"/>
              </a:rPr>
              <a:t>o</a:t>
            </a:r>
            <a:r>
              <a:rPr sz="2600" spc="-40" dirty="0">
                <a:latin typeface="Calibri"/>
                <a:cs typeface="Calibri"/>
              </a:rPr>
              <a:t>r</a:t>
            </a:r>
            <a:r>
              <a:rPr sz="2600" dirty="0">
                <a:latin typeface="Calibri"/>
                <a:cs typeface="Calibri"/>
              </a:rPr>
              <a:t>e</a:t>
            </a:r>
            <a:r>
              <a:rPr sz="2600" spc="-25" dirty="0">
                <a:latin typeface="Calibri"/>
                <a:cs typeface="Calibri"/>
              </a:rPr>
              <a:t>s</a:t>
            </a:r>
            <a:r>
              <a:rPr sz="2600" dirty="0">
                <a:latin typeface="Calibri"/>
                <a:cs typeface="Calibri"/>
              </a:rPr>
              <a:t>t</a:t>
            </a:r>
            <a:r>
              <a:rPr sz="2600" spc="15" dirty="0">
                <a:latin typeface="Calibri"/>
                <a:cs typeface="Calibri"/>
              </a:rPr>
              <a:t>r</a:t>
            </a:r>
            <a:r>
              <a:rPr sz="2600" dirty="0">
                <a:latin typeface="Calibri"/>
                <a:cs typeface="Calibri"/>
              </a:rPr>
              <a:t>y</a:t>
            </a:r>
            <a:r>
              <a:rPr sz="2600" spc="-15" dirty="0">
                <a:latin typeface="Calibri"/>
                <a:cs typeface="Calibri"/>
              </a:rPr>
              <a:t> </a:t>
            </a:r>
            <a:r>
              <a:rPr sz="2600" spc="-65" dirty="0">
                <a:latin typeface="Calibri"/>
                <a:cs typeface="Calibri"/>
              </a:rPr>
              <a:t>f</a:t>
            </a:r>
            <a:r>
              <a:rPr sz="2600" spc="-5" dirty="0">
                <a:latin typeface="Calibri"/>
                <a:cs typeface="Calibri"/>
              </a:rPr>
              <a:t>o</a:t>
            </a:r>
            <a:r>
              <a:rPr sz="2600" dirty="0">
                <a:latin typeface="Calibri"/>
                <a:cs typeface="Calibri"/>
              </a:rPr>
              <a:t>r</a:t>
            </a:r>
            <a:r>
              <a:rPr sz="2600" spc="10" dirty="0">
                <a:latin typeface="Calibri"/>
                <a:cs typeface="Calibri"/>
              </a:rPr>
              <a:t> </a:t>
            </a:r>
            <a:r>
              <a:rPr sz="2600" spc="-65" dirty="0">
                <a:latin typeface="Calibri"/>
                <a:cs typeface="Calibri"/>
              </a:rPr>
              <a:t>f</a:t>
            </a:r>
            <a:r>
              <a:rPr sz="2600" spc="-5" dirty="0">
                <a:latin typeface="Calibri"/>
                <a:cs typeface="Calibri"/>
              </a:rPr>
              <a:t>o</a:t>
            </a:r>
            <a:r>
              <a:rPr sz="2600" spc="-40" dirty="0">
                <a:latin typeface="Calibri"/>
                <a:cs typeface="Calibri"/>
              </a:rPr>
              <a:t>r</a:t>
            </a:r>
            <a:r>
              <a:rPr sz="2600" dirty="0">
                <a:latin typeface="Calibri"/>
                <a:cs typeface="Calibri"/>
              </a:rPr>
              <a:t>eign </a:t>
            </a:r>
            <a:r>
              <a:rPr sz="2600" spc="-40" dirty="0">
                <a:latin typeface="Calibri"/>
                <a:cs typeface="Calibri"/>
              </a:rPr>
              <a:t>e</a:t>
            </a:r>
            <a:r>
              <a:rPr sz="2600" spc="-5" dirty="0">
                <a:latin typeface="Calibri"/>
                <a:cs typeface="Calibri"/>
              </a:rPr>
              <a:t>xplo</a:t>
            </a:r>
            <a:r>
              <a:rPr sz="2600" spc="-50" dirty="0">
                <a:latin typeface="Calibri"/>
                <a:cs typeface="Calibri"/>
              </a:rPr>
              <a:t>r</a:t>
            </a:r>
            <a:r>
              <a:rPr sz="2600" spc="-25" dirty="0">
                <a:latin typeface="Calibri"/>
                <a:cs typeface="Calibri"/>
              </a:rPr>
              <a:t>a</a:t>
            </a:r>
            <a:r>
              <a:rPr sz="2600" dirty="0">
                <a:latin typeface="Calibri"/>
                <a:cs typeface="Calibri"/>
              </a:rPr>
              <a:t>tion.</a:t>
            </a:r>
          </a:p>
          <a:p>
            <a:pPr marL="355600" marR="5080" indent="-342900">
              <a:lnSpc>
                <a:spcPct val="90000"/>
              </a:lnSpc>
              <a:spcBef>
                <a:spcPts val="580"/>
              </a:spcBef>
              <a:buFont typeface="Arial"/>
              <a:buChar char="•"/>
              <a:tabLst>
                <a:tab pos="355600" algn="l"/>
              </a:tabLst>
            </a:pPr>
            <a:r>
              <a:rPr sz="2600" dirty="0">
                <a:latin typeface="Calibri"/>
                <a:cs typeface="Calibri"/>
              </a:rPr>
              <a:t>US</a:t>
            </a:r>
            <a:r>
              <a:rPr sz="2600" spc="-35" dirty="0">
                <a:latin typeface="Calibri"/>
                <a:cs typeface="Calibri"/>
              </a:rPr>
              <a:t>D</a:t>
            </a:r>
            <a:r>
              <a:rPr sz="2600" spc="5" dirty="0">
                <a:latin typeface="Calibri"/>
                <a:cs typeface="Calibri"/>
              </a:rPr>
              <a:t>A</a:t>
            </a:r>
            <a:r>
              <a:rPr sz="2600" spc="-10" dirty="0">
                <a:latin typeface="Calibri"/>
                <a:cs typeface="Calibri"/>
              </a:rPr>
              <a:t>-</a:t>
            </a:r>
            <a:r>
              <a:rPr sz="2600" dirty="0">
                <a:latin typeface="Calibri"/>
                <a:cs typeface="Calibri"/>
              </a:rPr>
              <a:t>APH</a:t>
            </a:r>
            <a:r>
              <a:rPr sz="2600" spc="-10" dirty="0">
                <a:latin typeface="Calibri"/>
                <a:cs typeface="Calibri"/>
              </a:rPr>
              <a:t>I</a:t>
            </a:r>
            <a:r>
              <a:rPr sz="2600" dirty="0">
                <a:latin typeface="Calibri"/>
                <a:cs typeface="Calibri"/>
              </a:rPr>
              <a:t>S</a:t>
            </a:r>
            <a:r>
              <a:rPr sz="2600" spc="-35" dirty="0">
                <a:latin typeface="Calibri"/>
                <a:cs typeface="Calibri"/>
              </a:rPr>
              <a:t> </a:t>
            </a:r>
            <a:r>
              <a:rPr sz="2600" spc="-5" dirty="0">
                <a:latin typeface="Calibri"/>
                <a:cs typeface="Calibri"/>
              </a:rPr>
              <a:t>has </a:t>
            </a:r>
            <a:r>
              <a:rPr sz="2600" dirty="0">
                <a:latin typeface="Calibri"/>
                <a:cs typeface="Calibri"/>
              </a:rPr>
              <a:t>impor</a:t>
            </a:r>
            <a:r>
              <a:rPr sz="2600" spc="-30" dirty="0">
                <a:latin typeface="Calibri"/>
                <a:cs typeface="Calibri"/>
              </a:rPr>
              <a:t>t</a:t>
            </a:r>
            <a:r>
              <a:rPr sz="2600" dirty="0">
                <a:latin typeface="Calibri"/>
                <a:cs typeface="Calibri"/>
              </a:rPr>
              <a:t>ed</a:t>
            </a:r>
            <a:r>
              <a:rPr sz="2600" spc="-25" dirty="0">
                <a:latin typeface="Calibri"/>
                <a:cs typeface="Calibri"/>
              </a:rPr>
              <a:t> </a:t>
            </a:r>
            <a:r>
              <a:rPr sz="2600" dirty="0">
                <a:latin typeface="Calibri"/>
                <a:cs typeface="Calibri"/>
              </a:rPr>
              <a:t>i</a:t>
            </a:r>
            <a:r>
              <a:rPr sz="2600" spc="-25" dirty="0">
                <a:latin typeface="Calibri"/>
                <a:cs typeface="Calibri"/>
              </a:rPr>
              <a:t>nt</a:t>
            </a:r>
            <a:r>
              <a:rPr sz="2600" dirty="0">
                <a:latin typeface="Calibri"/>
                <a:cs typeface="Calibri"/>
              </a:rPr>
              <a:t>o </a:t>
            </a:r>
            <a:r>
              <a:rPr sz="2600" spc="-5" dirty="0">
                <a:latin typeface="Calibri"/>
                <a:cs typeface="Calibri"/>
              </a:rPr>
              <a:t>qua</a:t>
            </a:r>
            <a:r>
              <a:rPr sz="2600" spc="-45" dirty="0">
                <a:latin typeface="Calibri"/>
                <a:cs typeface="Calibri"/>
              </a:rPr>
              <a:t>r</a:t>
            </a:r>
            <a:r>
              <a:rPr sz="2600" dirty="0">
                <a:latin typeface="Calibri"/>
                <a:cs typeface="Calibri"/>
              </a:rPr>
              <a:t>a</a:t>
            </a:r>
            <a:r>
              <a:rPr sz="2600" spc="-25" dirty="0">
                <a:latin typeface="Calibri"/>
                <a:cs typeface="Calibri"/>
              </a:rPr>
              <a:t>n</a:t>
            </a:r>
            <a:r>
              <a:rPr sz="2600" dirty="0">
                <a:latin typeface="Calibri"/>
                <a:cs typeface="Calibri"/>
              </a:rPr>
              <a:t>tine </a:t>
            </a:r>
            <a:r>
              <a:rPr sz="2600" i="1" spc="-100" dirty="0">
                <a:latin typeface="Calibri"/>
                <a:cs typeface="Calibri"/>
              </a:rPr>
              <a:t>L</a:t>
            </a:r>
            <a:r>
              <a:rPr sz="2600" i="1" spc="-5" dirty="0">
                <a:latin typeface="Calibri"/>
                <a:cs typeface="Calibri"/>
              </a:rPr>
              <a:t>y</a:t>
            </a:r>
            <a:r>
              <a:rPr sz="2600" i="1" spc="-30" dirty="0">
                <a:latin typeface="Calibri"/>
                <a:cs typeface="Calibri"/>
              </a:rPr>
              <a:t>c</a:t>
            </a:r>
            <a:r>
              <a:rPr sz="2600" i="1" spc="-5" dirty="0">
                <a:latin typeface="Calibri"/>
                <a:cs typeface="Calibri"/>
              </a:rPr>
              <a:t>o</a:t>
            </a:r>
            <a:r>
              <a:rPr sz="2600" i="1" spc="-10" dirty="0">
                <a:latin typeface="Calibri"/>
                <a:cs typeface="Calibri"/>
              </a:rPr>
              <a:t>r</a:t>
            </a:r>
            <a:r>
              <a:rPr sz="2600" i="1" dirty="0">
                <a:latin typeface="Calibri"/>
                <a:cs typeface="Calibri"/>
              </a:rPr>
              <a:t>ma</a:t>
            </a:r>
            <a:r>
              <a:rPr sz="2600" i="1" spc="10" dirty="0">
                <a:latin typeface="Calibri"/>
                <a:cs typeface="Calibri"/>
              </a:rPr>
              <a:t> </a:t>
            </a:r>
            <a:r>
              <a:rPr sz="2600" dirty="0">
                <a:latin typeface="Calibri"/>
                <a:cs typeface="Calibri"/>
              </a:rPr>
              <a:t>e</a:t>
            </a:r>
            <a:r>
              <a:rPr sz="2600" spc="15" dirty="0">
                <a:latin typeface="Calibri"/>
                <a:cs typeface="Calibri"/>
              </a:rPr>
              <a:t>g</a:t>
            </a:r>
            <a:r>
              <a:rPr sz="2600" dirty="0">
                <a:latin typeface="Calibri"/>
                <a:cs typeface="Calibri"/>
              </a:rPr>
              <a:t>gs</a:t>
            </a:r>
            <a:r>
              <a:rPr sz="2600" spc="-30" dirty="0">
                <a:latin typeface="Calibri"/>
                <a:cs typeface="Calibri"/>
              </a:rPr>
              <a:t> </a:t>
            </a:r>
            <a:r>
              <a:rPr sz="2600" spc="-5" dirty="0">
                <a:latin typeface="Calibri"/>
                <a:cs typeface="Calibri"/>
              </a:rPr>
              <a:t>pa</a:t>
            </a:r>
            <a:r>
              <a:rPr sz="2600" spc="-45" dirty="0">
                <a:latin typeface="Calibri"/>
                <a:cs typeface="Calibri"/>
              </a:rPr>
              <a:t>r</a:t>
            </a:r>
            <a:r>
              <a:rPr sz="2600" dirty="0">
                <a:latin typeface="Calibri"/>
                <a:cs typeface="Calibri"/>
              </a:rPr>
              <a:t>asit</a:t>
            </a:r>
            <a:r>
              <a:rPr sz="2600" spc="5" dirty="0">
                <a:latin typeface="Calibri"/>
                <a:cs typeface="Calibri"/>
              </a:rPr>
              <a:t>i</a:t>
            </a:r>
            <a:r>
              <a:rPr sz="2600" spc="-60" dirty="0">
                <a:latin typeface="Calibri"/>
                <a:cs typeface="Calibri"/>
              </a:rPr>
              <a:t>z</a:t>
            </a:r>
            <a:r>
              <a:rPr sz="2600" dirty="0">
                <a:latin typeface="Calibri"/>
                <a:cs typeface="Calibri"/>
              </a:rPr>
              <a:t>ed </a:t>
            </a:r>
            <a:r>
              <a:rPr sz="2600" spc="-15" dirty="0">
                <a:latin typeface="Calibri"/>
                <a:cs typeface="Calibri"/>
              </a:rPr>
              <a:t>b</a:t>
            </a:r>
            <a:r>
              <a:rPr sz="2600" dirty="0">
                <a:latin typeface="Calibri"/>
                <a:cs typeface="Calibri"/>
              </a:rPr>
              <a:t>y</a:t>
            </a:r>
            <a:r>
              <a:rPr sz="2600" spc="-15" dirty="0">
                <a:latin typeface="Calibri"/>
                <a:cs typeface="Calibri"/>
              </a:rPr>
              <a:t> </a:t>
            </a:r>
            <a:r>
              <a:rPr sz="2600" i="1" dirty="0">
                <a:latin typeface="Calibri"/>
                <a:cs typeface="Calibri"/>
              </a:rPr>
              <a:t>An</a:t>
            </a:r>
            <a:r>
              <a:rPr sz="2600" i="1" spc="5" dirty="0">
                <a:latin typeface="Calibri"/>
                <a:cs typeface="Calibri"/>
              </a:rPr>
              <a:t>a</a:t>
            </a:r>
            <a:r>
              <a:rPr sz="2600" i="1" spc="-30" dirty="0">
                <a:latin typeface="Calibri"/>
                <a:cs typeface="Calibri"/>
              </a:rPr>
              <a:t>s</a:t>
            </a:r>
            <a:r>
              <a:rPr sz="2600" i="1" spc="-35" dirty="0">
                <a:latin typeface="Calibri"/>
                <a:cs typeface="Calibri"/>
              </a:rPr>
              <a:t>t</a:t>
            </a:r>
            <a:r>
              <a:rPr sz="2600" i="1" spc="-5" dirty="0">
                <a:latin typeface="Calibri"/>
                <a:cs typeface="Calibri"/>
              </a:rPr>
              <a:t>at</a:t>
            </a:r>
            <a:r>
              <a:rPr sz="2600" i="1" spc="5" dirty="0">
                <a:latin typeface="Calibri"/>
                <a:cs typeface="Calibri"/>
              </a:rPr>
              <a:t>u</a:t>
            </a:r>
            <a:r>
              <a:rPr sz="2600" i="1" dirty="0">
                <a:latin typeface="Calibri"/>
                <a:cs typeface="Calibri"/>
              </a:rPr>
              <a:t>s</a:t>
            </a:r>
            <a:r>
              <a:rPr sz="2600" i="1" spc="-35" dirty="0">
                <a:latin typeface="Calibri"/>
                <a:cs typeface="Calibri"/>
              </a:rPr>
              <a:t> </a:t>
            </a:r>
            <a:r>
              <a:rPr sz="2600" i="1" spc="-5" dirty="0">
                <a:latin typeface="Calibri"/>
                <a:cs typeface="Calibri"/>
              </a:rPr>
              <a:t>o</a:t>
            </a:r>
            <a:r>
              <a:rPr sz="2600" i="1" spc="-10" dirty="0">
                <a:latin typeface="Calibri"/>
                <a:cs typeface="Calibri"/>
              </a:rPr>
              <a:t>r</a:t>
            </a:r>
            <a:r>
              <a:rPr sz="2600" i="1" dirty="0">
                <a:latin typeface="Calibri"/>
                <a:cs typeface="Calibri"/>
              </a:rPr>
              <a:t>ie</a:t>
            </a:r>
            <a:r>
              <a:rPr sz="2600" i="1" spc="-20" dirty="0">
                <a:latin typeface="Calibri"/>
                <a:cs typeface="Calibri"/>
              </a:rPr>
              <a:t>n</a:t>
            </a:r>
            <a:r>
              <a:rPr sz="2600" i="1" spc="-35" dirty="0">
                <a:latin typeface="Calibri"/>
                <a:cs typeface="Calibri"/>
              </a:rPr>
              <a:t>t</a:t>
            </a:r>
            <a:r>
              <a:rPr sz="2600" i="1" spc="-5" dirty="0">
                <a:latin typeface="Calibri"/>
                <a:cs typeface="Calibri"/>
              </a:rPr>
              <a:t>ali</a:t>
            </a:r>
            <a:r>
              <a:rPr sz="2600" i="1" spc="5" dirty="0">
                <a:latin typeface="Calibri"/>
                <a:cs typeface="Calibri"/>
              </a:rPr>
              <a:t>s</a:t>
            </a:r>
            <a:r>
              <a:rPr sz="2600" dirty="0">
                <a:latin typeface="Calibri"/>
                <a:cs typeface="Calibri"/>
              </a:rPr>
              <a:t>.</a:t>
            </a:r>
          </a:p>
          <a:p>
            <a:pPr marL="355600" marR="95885" indent="-342900">
              <a:lnSpc>
                <a:spcPct val="90000"/>
              </a:lnSpc>
              <a:spcBef>
                <a:spcPts val="620"/>
              </a:spcBef>
              <a:buFont typeface="Arial"/>
              <a:buChar char="•"/>
              <a:tabLst>
                <a:tab pos="355600" algn="l"/>
              </a:tabLst>
            </a:pPr>
            <a:r>
              <a:rPr sz="2600" spc="-5" dirty="0">
                <a:latin typeface="Calibri"/>
                <a:cs typeface="Calibri"/>
              </a:rPr>
              <a:t>Cu</a:t>
            </a:r>
            <a:r>
              <a:rPr sz="2600" spc="5" dirty="0">
                <a:latin typeface="Calibri"/>
                <a:cs typeface="Calibri"/>
              </a:rPr>
              <a:t>r</a:t>
            </a:r>
            <a:r>
              <a:rPr sz="2600" spc="-35" dirty="0">
                <a:latin typeface="Calibri"/>
                <a:cs typeface="Calibri"/>
              </a:rPr>
              <a:t>r</a:t>
            </a:r>
            <a:r>
              <a:rPr sz="2600" dirty="0">
                <a:latin typeface="Calibri"/>
                <a:cs typeface="Calibri"/>
              </a:rPr>
              <a:t>e</a:t>
            </a:r>
            <a:r>
              <a:rPr sz="2600" spc="-25" dirty="0">
                <a:latin typeface="Calibri"/>
                <a:cs typeface="Calibri"/>
              </a:rPr>
              <a:t>n</a:t>
            </a:r>
            <a:r>
              <a:rPr sz="2600" dirty="0">
                <a:latin typeface="Calibri"/>
                <a:cs typeface="Calibri"/>
              </a:rPr>
              <a:t>t</a:t>
            </a:r>
            <a:r>
              <a:rPr sz="2600" spc="-20" dirty="0">
                <a:latin typeface="Calibri"/>
                <a:cs typeface="Calibri"/>
              </a:rPr>
              <a:t> </a:t>
            </a:r>
            <a:r>
              <a:rPr sz="2600" dirty="0">
                <a:latin typeface="Calibri"/>
                <a:cs typeface="Calibri"/>
              </a:rPr>
              <a:t>emphasis</a:t>
            </a:r>
            <a:r>
              <a:rPr sz="2600" spc="-50" dirty="0">
                <a:latin typeface="Calibri"/>
                <a:cs typeface="Calibri"/>
              </a:rPr>
              <a:t> </a:t>
            </a:r>
            <a:r>
              <a:rPr sz="2600" spc="-5" dirty="0">
                <a:latin typeface="Calibri"/>
                <a:cs typeface="Calibri"/>
              </a:rPr>
              <a:t>on </a:t>
            </a:r>
            <a:r>
              <a:rPr sz="2600" spc="-35" dirty="0">
                <a:latin typeface="Calibri"/>
                <a:cs typeface="Calibri"/>
              </a:rPr>
              <a:t>r</a:t>
            </a:r>
            <a:r>
              <a:rPr sz="2600" dirty="0">
                <a:latin typeface="Calibri"/>
                <a:cs typeface="Calibri"/>
              </a:rPr>
              <a:t>earing</a:t>
            </a:r>
            <a:r>
              <a:rPr sz="2600" spc="-15" dirty="0">
                <a:latin typeface="Calibri"/>
                <a:cs typeface="Calibri"/>
              </a:rPr>
              <a:t> </a:t>
            </a:r>
            <a:r>
              <a:rPr sz="2600" i="1" spc="-100" dirty="0">
                <a:latin typeface="Calibri"/>
                <a:cs typeface="Calibri"/>
              </a:rPr>
              <a:t>L</a:t>
            </a:r>
            <a:r>
              <a:rPr sz="2600" i="1" spc="-5" dirty="0">
                <a:latin typeface="Calibri"/>
                <a:cs typeface="Calibri"/>
              </a:rPr>
              <a:t>y</a:t>
            </a:r>
            <a:r>
              <a:rPr sz="2600" i="1" spc="-30" dirty="0">
                <a:latin typeface="Calibri"/>
                <a:cs typeface="Calibri"/>
              </a:rPr>
              <a:t>c</a:t>
            </a:r>
            <a:r>
              <a:rPr sz="2600" i="1" spc="-5" dirty="0">
                <a:latin typeface="Calibri"/>
                <a:cs typeface="Calibri"/>
              </a:rPr>
              <a:t>o</a:t>
            </a:r>
            <a:r>
              <a:rPr sz="2600" i="1" spc="-10" dirty="0">
                <a:latin typeface="Calibri"/>
                <a:cs typeface="Calibri"/>
              </a:rPr>
              <a:t>r</a:t>
            </a:r>
            <a:r>
              <a:rPr sz="2600" i="1" dirty="0">
                <a:latin typeface="Calibri"/>
                <a:cs typeface="Calibri"/>
              </a:rPr>
              <a:t>ma</a:t>
            </a:r>
            <a:r>
              <a:rPr sz="2600" i="1" spc="10" dirty="0">
                <a:latin typeface="Calibri"/>
                <a:cs typeface="Calibri"/>
              </a:rPr>
              <a:t> </a:t>
            </a:r>
            <a:r>
              <a:rPr sz="2600" dirty="0">
                <a:latin typeface="Calibri"/>
                <a:cs typeface="Calibri"/>
              </a:rPr>
              <a:t>and</a:t>
            </a:r>
            <a:r>
              <a:rPr sz="2600" spc="-15" dirty="0">
                <a:latin typeface="Calibri"/>
                <a:cs typeface="Calibri"/>
              </a:rPr>
              <a:t> </a:t>
            </a:r>
            <a:r>
              <a:rPr sz="2600" dirty="0">
                <a:latin typeface="Calibri"/>
                <a:cs typeface="Calibri"/>
              </a:rPr>
              <a:t>the </a:t>
            </a:r>
            <a:r>
              <a:rPr sz="2600" spc="-5" dirty="0">
                <a:latin typeface="Calibri"/>
                <a:cs typeface="Calibri"/>
              </a:rPr>
              <a:t>pa</a:t>
            </a:r>
            <a:r>
              <a:rPr sz="2600" spc="-45" dirty="0">
                <a:latin typeface="Calibri"/>
                <a:cs typeface="Calibri"/>
              </a:rPr>
              <a:t>r</a:t>
            </a:r>
            <a:r>
              <a:rPr sz="2600" dirty="0">
                <a:latin typeface="Calibri"/>
                <a:cs typeface="Calibri"/>
              </a:rPr>
              <a:t>asi</a:t>
            </a:r>
            <a:r>
              <a:rPr sz="2600" spc="-20" dirty="0">
                <a:latin typeface="Calibri"/>
                <a:cs typeface="Calibri"/>
              </a:rPr>
              <a:t>t</a:t>
            </a:r>
            <a:r>
              <a:rPr sz="2600" spc="-5" dirty="0">
                <a:latin typeface="Calibri"/>
                <a:cs typeface="Calibri"/>
              </a:rPr>
              <a:t>oid</a:t>
            </a:r>
            <a:r>
              <a:rPr sz="2600" dirty="0">
                <a:latin typeface="Calibri"/>
                <a:cs typeface="Calibri"/>
              </a:rPr>
              <a:t>s</a:t>
            </a:r>
            <a:r>
              <a:rPr sz="2600" spc="-25" dirty="0">
                <a:latin typeface="Calibri"/>
                <a:cs typeface="Calibri"/>
              </a:rPr>
              <a:t> </a:t>
            </a:r>
            <a:r>
              <a:rPr sz="2600" dirty="0">
                <a:latin typeface="Calibri"/>
                <a:cs typeface="Calibri"/>
              </a:rPr>
              <a:t>and</a:t>
            </a:r>
            <a:r>
              <a:rPr sz="2600" spc="-15" dirty="0">
                <a:latin typeface="Calibri"/>
                <a:cs typeface="Calibri"/>
              </a:rPr>
              <a:t> </a:t>
            </a:r>
            <a:r>
              <a:rPr sz="2600" dirty="0">
                <a:latin typeface="Calibri"/>
                <a:cs typeface="Calibri"/>
              </a:rPr>
              <a:t>initi</a:t>
            </a:r>
            <a:r>
              <a:rPr sz="2600" spc="-25" dirty="0">
                <a:latin typeface="Calibri"/>
                <a:cs typeface="Calibri"/>
              </a:rPr>
              <a:t>a</a:t>
            </a:r>
            <a:r>
              <a:rPr sz="2600" dirty="0">
                <a:latin typeface="Calibri"/>
                <a:cs typeface="Calibri"/>
              </a:rPr>
              <a:t>ting </a:t>
            </a:r>
            <a:r>
              <a:rPr sz="2600" spc="-5" dirty="0">
                <a:latin typeface="Calibri"/>
                <a:cs typeface="Calibri"/>
              </a:rPr>
              <a:t>ho</a:t>
            </a:r>
            <a:r>
              <a:rPr sz="2600" spc="-30" dirty="0">
                <a:latin typeface="Calibri"/>
                <a:cs typeface="Calibri"/>
              </a:rPr>
              <a:t>s</a:t>
            </a:r>
            <a:r>
              <a:rPr sz="2600" dirty="0">
                <a:latin typeface="Calibri"/>
                <a:cs typeface="Calibri"/>
              </a:rPr>
              <a:t>t</a:t>
            </a:r>
            <a:r>
              <a:rPr sz="2600" spc="-10" dirty="0">
                <a:latin typeface="Calibri"/>
                <a:cs typeface="Calibri"/>
              </a:rPr>
              <a:t> </a:t>
            </a:r>
            <a:r>
              <a:rPr sz="2600" spc="-5" dirty="0">
                <a:latin typeface="Calibri"/>
                <a:cs typeface="Calibri"/>
              </a:rPr>
              <a:t>specific</a:t>
            </a:r>
            <a:r>
              <a:rPr sz="2600" spc="10" dirty="0">
                <a:latin typeface="Calibri"/>
                <a:cs typeface="Calibri"/>
              </a:rPr>
              <a:t>i</a:t>
            </a:r>
            <a:r>
              <a:rPr sz="2600" dirty="0">
                <a:latin typeface="Calibri"/>
                <a:cs typeface="Calibri"/>
              </a:rPr>
              <a:t>ty</a:t>
            </a:r>
            <a:r>
              <a:rPr sz="2600" spc="-35" dirty="0">
                <a:latin typeface="Calibri"/>
                <a:cs typeface="Calibri"/>
              </a:rPr>
              <a:t> </a:t>
            </a:r>
            <a:r>
              <a:rPr sz="2600" spc="-25" dirty="0">
                <a:latin typeface="Calibri"/>
                <a:cs typeface="Calibri"/>
              </a:rPr>
              <a:t>t</a:t>
            </a:r>
            <a:r>
              <a:rPr sz="2600" dirty="0">
                <a:latin typeface="Calibri"/>
                <a:cs typeface="Calibri"/>
              </a:rPr>
              <a:t>e</a:t>
            </a:r>
            <a:r>
              <a:rPr sz="2600" spc="-25" dirty="0">
                <a:latin typeface="Calibri"/>
                <a:cs typeface="Calibri"/>
              </a:rPr>
              <a:t>s</a:t>
            </a:r>
            <a:r>
              <a:rPr sz="2600" dirty="0">
                <a:latin typeface="Calibri"/>
                <a:cs typeface="Calibri"/>
              </a:rPr>
              <a:t>ting.</a:t>
            </a:r>
          </a:p>
        </p:txBody>
      </p:sp>
      <p:sp>
        <p:nvSpPr>
          <p:cNvPr id="4" name="object 4"/>
          <p:cNvSpPr/>
          <p:nvPr/>
        </p:nvSpPr>
        <p:spPr>
          <a:xfrm>
            <a:off x="7823200" y="1348105"/>
            <a:ext cx="4053501" cy="27432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10500" y="1338580"/>
            <a:ext cx="4079240" cy="2762250"/>
          </a:xfrm>
          <a:custGeom>
            <a:avLst/>
            <a:gdLst/>
            <a:ahLst/>
            <a:cxnLst/>
            <a:rect l="l" t="t" r="r" b="b"/>
            <a:pathLst>
              <a:path w="3059429" h="2762250">
                <a:moveTo>
                  <a:pt x="0" y="2762250"/>
                </a:moveTo>
                <a:lnTo>
                  <a:pt x="3059176" y="2762250"/>
                </a:lnTo>
                <a:lnTo>
                  <a:pt x="3059176" y="0"/>
                </a:lnTo>
                <a:lnTo>
                  <a:pt x="0" y="0"/>
                </a:lnTo>
                <a:lnTo>
                  <a:pt x="0" y="2762250"/>
                </a:lnTo>
                <a:close/>
              </a:path>
            </a:pathLst>
          </a:custGeom>
          <a:ln w="19050">
            <a:solidFill>
              <a:srgbClr val="000000"/>
            </a:solidFill>
          </a:ln>
        </p:spPr>
        <p:txBody>
          <a:bodyPr wrap="square" lIns="0" tIns="0" rIns="0" bIns="0" rtlCol="0"/>
          <a:lstStyle/>
          <a:p>
            <a:endParaRPr/>
          </a:p>
        </p:txBody>
      </p:sp>
      <p:sp>
        <p:nvSpPr>
          <p:cNvPr id="6" name="object 6"/>
          <p:cNvSpPr/>
          <p:nvPr/>
        </p:nvSpPr>
        <p:spPr>
          <a:xfrm>
            <a:off x="6197600" y="3657600"/>
            <a:ext cx="3832691" cy="274320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184901" y="3648075"/>
            <a:ext cx="3858260" cy="2762250"/>
          </a:xfrm>
          <a:custGeom>
            <a:avLst/>
            <a:gdLst/>
            <a:ahLst/>
            <a:cxnLst/>
            <a:rect l="l" t="t" r="r" b="b"/>
            <a:pathLst>
              <a:path w="2893695" h="2762250">
                <a:moveTo>
                  <a:pt x="0" y="2762250"/>
                </a:moveTo>
                <a:lnTo>
                  <a:pt x="2893568" y="2762250"/>
                </a:lnTo>
                <a:lnTo>
                  <a:pt x="2893568" y="0"/>
                </a:lnTo>
                <a:lnTo>
                  <a:pt x="0" y="0"/>
                </a:lnTo>
                <a:lnTo>
                  <a:pt x="0" y="2762250"/>
                </a:lnTo>
                <a:close/>
              </a:path>
            </a:pathLst>
          </a:custGeom>
          <a:ln w="19050">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25102912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741" y="0"/>
            <a:ext cx="10407859" cy="803868"/>
          </a:xfrm>
        </p:spPr>
        <p:txBody>
          <a:bodyPr/>
          <a:lstStyle/>
          <a:p>
            <a:r>
              <a:rPr lang="en-US" dirty="0" smtClean="0"/>
              <a:t>Chemical Control</a:t>
            </a:r>
            <a:endParaRPr lang="en-US" dirty="0"/>
          </a:p>
        </p:txBody>
      </p:sp>
      <p:sp>
        <p:nvSpPr>
          <p:cNvPr id="3" name="Content Placeholder 2"/>
          <p:cNvSpPr>
            <a:spLocks noGrp="1"/>
          </p:cNvSpPr>
          <p:nvPr>
            <p:ph idx="1"/>
          </p:nvPr>
        </p:nvSpPr>
        <p:spPr>
          <a:xfrm>
            <a:off x="-1" y="793821"/>
            <a:ext cx="11224009" cy="5838092"/>
          </a:xfrm>
        </p:spPr>
        <p:txBody>
          <a:bodyPr/>
          <a:lstStyle/>
          <a:p>
            <a:pPr marL="114300" indent="0">
              <a:buNone/>
            </a:pPr>
            <a:r>
              <a:rPr lang="en-US" b="1" dirty="0" smtClean="0">
                <a:solidFill>
                  <a:srgbClr val="FF0000"/>
                </a:solidFill>
              </a:rPr>
              <a:t>PLEASE NOTE THAT NO PRODUCTS ARE CURRENTLY LABELED FOR USE ON SLF IN NY!</a:t>
            </a:r>
          </a:p>
          <a:p>
            <a:pPr marL="114300" indent="0">
              <a:buNone/>
            </a:pPr>
            <a:r>
              <a:rPr lang="en-US" b="1" dirty="0" smtClean="0"/>
              <a:t>If there is a lanternfly outbreak, NYSDEC likely to issue “2ee” exemption document.</a:t>
            </a:r>
          </a:p>
          <a:p>
            <a:pPr marL="114300" indent="0">
              <a:buNone/>
            </a:pPr>
            <a:endParaRPr lang="en-US" b="1" dirty="0" smtClean="0"/>
          </a:p>
          <a:p>
            <a:pPr marL="114300" indent="0">
              <a:buNone/>
            </a:pPr>
            <a:r>
              <a:rPr lang="en-US" b="1" dirty="0" smtClean="0"/>
              <a:t>Where </a:t>
            </a:r>
            <a:r>
              <a:rPr lang="en-US" b="1" i="1" dirty="0" smtClean="0"/>
              <a:t>Ailanthus</a:t>
            </a:r>
            <a:r>
              <a:rPr lang="en-US" b="1" dirty="0" smtClean="0"/>
              <a:t> is present, it is possible to use them as “trap trees.”</a:t>
            </a:r>
          </a:p>
          <a:p>
            <a:pPr marL="114300" indent="0">
              <a:buNone/>
            </a:pPr>
            <a:r>
              <a:rPr lang="en-US" b="1" dirty="0" smtClean="0"/>
              <a:t>Pennsylvania Department of Agriculture has run trials on:</a:t>
            </a:r>
          </a:p>
          <a:p>
            <a:pPr marL="114300" indent="0">
              <a:buNone/>
            </a:pPr>
            <a:endParaRPr lang="en-US" b="1" dirty="0" smtClean="0"/>
          </a:p>
          <a:p>
            <a:pPr marL="114300" indent="0">
              <a:buNone/>
            </a:pPr>
            <a:r>
              <a:rPr lang="en-US" b="1" dirty="0" err="1" smtClean="0"/>
              <a:t>Pymetrozine</a:t>
            </a:r>
            <a:r>
              <a:rPr lang="en-US" b="1" dirty="0" smtClean="0"/>
              <a:t> (selective for </a:t>
            </a:r>
            <a:r>
              <a:rPr lang="en-US" b="1" dirty="0" err="1" smtClean="0"/>
              <a:t>Hemiptera</a:t>
            </a:r>
            <a:r>
              <a:rPr lang="en-US" b="1" dirty="0" smtClean="0"/>
              <a:t>; soil application)</a:t>
            </a:r>
          </a:p>
          <a:p>
            <a:pPr marL="114300" indent="0">
              <a:buNone/>
            </a:pPr>
            <a:r>
              <a:rPr lang="en-US" b="1" dirty="0" err="1" smtClean="0"/>
              <a:t>Bifenthrin</a:t>
            </a:r>
            <a:r>
              <a:rPr lang="en-US" b="1" dirty="0" smtClean="0"/>
              <a:t> (broad-spectrum </a:t>
            </a:r>
            <a:r>
              <a:rPr lang="en-US" b="1" dirty="0"/>
              <a:t>synthetic </a:t>
            </a:r>
            <a:r>
              <a:rPr lang="en-US" b="1" dirty="0" err="1"/>
              <a:t>pyrethroid</a:t>
            </a:r>
            <a:r>
              <a:rPr lang="en-US" b="1" dirty="0"/>
              <a:t> </a:t>
            </a:r>
            <a:r>
              <a:rPr lang="en-US" b="1" dirty="0" smtClean="0"/>
              <a:t>)</a:t>
            </a:r>
          </a:p>
          <a:p>
            <a:pPr marL="114300" indent="0">
              <a:buNone/>
            </a:pPr>
            <a:r>
              <a:rPr lang="en-US" b="1" i="1" dirty="0" err="1"/>
              <a:t>Beauveria</a:t>
            </a:r>
            <a:r>
              <a:rPr lang="en-US" b="1" i="1" dirty="0"/>
              <a:t> </a:t>
            </a:r>
            <a:r>
              <a:rPr lang="en-US" b="1" i="1" dirty="0" err="1"/>
              <a:t>bassiana</a:t>
            </a:r>
            <a:r>
              <a:rPr lang="en-US" b="1" i="1" dirty="0"/>
              <a:t> </a:t>
            </a:r>
            <a:r>
              <a:rPr lang="en-US" b="1" dirty="0" smtClean="0"/>
              <a:t>(a </a:t>
            </a:r>
            <a:r>
              <a:rPr lang="en-US" b="1" dirty="0"/>
              <a:t>naturally occurring fungus </a:t>
            </a:r>
            <a:r>
              <a:rPr lang="en-US" b="1" dirty="0" smtClean="0"/>
              <a:t>)</a:t>
            </a:r>
          </a:p>
          <a:p>
            <a:pPr marL="114300" indent="0">
              <a:buNone/>
            </a:pPr>
            <a:r>
              <a:rPr lang="en-US" b="1" dirty="0" err="1" smtClean="0"/>
              <a:t>Dinotefuran</a:t>
            </a:r>
            <a:r>
              <a:rPr lang="en-US" b="1" dirty="0" smtClean="0"/>
              <a:t> (systemic neonicotinoid; basal-bark spray) </a:t>
            </a:r>
          </a:p>
          <a:p>
            <a:pPr marL="114300" indent="0">
              <a:buNone/>
            </a:pPr>
            <a:endParaRPr lang="en-US" b="1" dirty="0"/>
          </a:p>
          <a:p>
            <a:pPr marL="114300" indent="0">
              <a:buNone/>
            </a:pPr>
            <a:r>
              <a:rPr lang="en-US" b="1" dirty="0" smtClean="0"/>
              <a:t>Right now, </a:t>
            </a:r>
            <a:r>
              <a:rPr lang="en-US" b="1" dirty="0" err="1" smtClean="0"/>
              <a:t>Dinotefuran</a:t>
            </a:r>
            <a:r>
              <a:rPr lang="en-US" b="1" dirty="0" smtClean="0"/>
              <a:t> (Safari) is the go-to pesticide for SLF. The downside is that it is both mobile and persistent, and toxic to pollinators. There is no easy answer. Except maybe to use rocks from your own back yard.</a:t>
            </a:r>
            <a:endParaRPr lang="en-US" b="1" dirty="0"/>
          </a:p>
        </p:txBody>
      </p:sp>
    </p:spTree>
    <p:extLst>
      <p:ext uri="{BB962C8B-B14F-4D97-AF65-F5344CB8AC3E}">
        <p14:creationId xmlns:p14="http://schemas.microsoft.com/office/powerpoint/2010/main" val="4219108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484"/>
            <a:ext cx="10769600" cy="974691"/>
          </a:xfrm>
        </p:spPr>
        <p:txBody>
          <a:bodyPr/>
          <a:lstStyle/>
          <a:p>
            <a:r>
              <a:rPr lang="en-US" dirty="0" smtClean="0"/>
              <a:t>Questions?</a:t>
            </a:r>
            <a:endParaRPr lang="en-US" dirty="0"/>
          </a:p>
        </p:txBody>
      </p:sp>
      <p:sp>
        <p:nvSpPr>
          <p:cNvPr id="4" name="object 2"/>
          <p:cNvSpPr>
            <a:spLocks noGrp="1"/>
          </p:cNvSpPr>
          <p:nvPr>
            <p:ph idx="1"/>
          </p:nvPr>
        </p:nvSpPr>
        <p:spPr>
          <a:xfrm>
            <a:off x="1195753" y="1291213"/>
            <a:ext cx="9603991" cy="5566787"/>
          </a:xfrm>
          <a:prstGeom prst="rect">
            <a:avLst/>
          </a:prstGeom>
          <a:blipFill>
            <a:blip r:embed="rId2" cstate="print"/>
            <a:stretch>
              <a:fillRect/>
            </a:stretch>
          </a:blipFill>
        </p:spPr>
        <p:txBody>
          <a:bodyPr wrap="square" lIns="0" tIns="0" rIns="0" bIns="0" rtlCol="0"/>
          <a:lstStyle/>
          <a:p>
            <a:pPr marL="114300" indent="0">
              <a:buNone/>
            </a:pPr>
            <a:r>
              <a:rPr lang="en-US" b="1" dirty="0" smtClean="0"/>
              <a:t>Thank you!</a:t>
            </a:r>
          </a:p>
          <a:p>
            <a:pPr marL="114300" indent="0">
              <a:buNone/>
            </a:pPr>
            <a:r>
              <a:rPr lang="en-US" sz="2400" b="1" spc="-10" dirty="0">
                <a:cs typeface="Calibri"/>
                <a:hlinkClick r:id="rId3"/>
              </a:rPr>
              <a:t>h</a:t>
            </a:r>
            <a:r>
              <a:rPr lang="en-US" sz="2400" b="1" spc="-25" dirty="0">
                <a:cs typeface="Calibri"/>
                <a:hlinkClick r:id="rId3"/>
              </a:rPr>
              <a:t>t</a:t>
            </a:r>
            <a:r>
              <a:rPr lang="en-US" sz="2400" b="1" dirty="0">
                <a:cs typeface="Calibri"/>
                <a:hlinkClick r:id="rId3"/>
              </a:rPr>
              <a:t>tp:</a:t>
            </a:r>
            <a:r>
              <a:rPr lang="en-US" sz="2400" b="1" spc="-10" dirty="0">
                <a:cs typeface="Calibri"/>
                <a:hlinkClick r:id="rId3"/>
              </a:rPr>
              <a:t>//</a:t>
            </a:r>
            <a:r>
              <a:rPr lang="en-US" sz="2400" b="1" spc="10" dirty="0" smtClean="0">
                <a:cs typeface="Calibri"/>
                <a:hlinkClick r:id="rId3"/>
              </a:rPr>
              <a:t>ww</a:t>
            </a:r>
            <a:r>
              <a:rPr lang="en-US" sz="2400" b="1" spc="-110" dirty="0" smtClean="0">
                <a:cs typeface="Calibri"/>
                <a:hlinkClick r:id="rId3"/>
              </a:rPr>
              <a:t>w</a:t>
            </a:r>
            <a:r>
              <a:rPr lang="en-US" sz="2400" b="1" spc="-5" dirty="0" smtClean="0">
                <a:cs typeface="Calibri"/>
                <a:hlinkClick r:id="rId3"/>
              </a:rPr>
              <a:t>.agric</a:t>
            </a:r>
            <a:r>
              <a:rPr lang="en-US" sz="2400" b="1" spc="-10" dirty="0" smtClean="0">
                <a:cs typeface="Calibri"/>
                <a:hlinkClick r:id="rId3"/>
              </a:rPr>
              <a:t>u</a:t>
            </a:r>
            <a:r>
              <a:rPr lang="en-US" sz="2400" b="1" dirty="0" smtClean="0">
                <a:cs typeface="Calibri"/>
                <a:hlinkClick r:id="rId3"/>
              </a:rPr>
              <a:t>lt</a:t>
            </a:r>
            <a:r>
              <a:rPr lang="en-US" sz="2400" b="1" spc="-10" dirty="0" smtClean="0">
                <a:cs typeface="Calibri"/>
                <a:hlinkClick r:id="rId3"/>
              </a:rPr>
              <a:t>u</a:t>
            </a:r>
            <a:r>
              <a:rPr lang="en-US" sz="2400" b="1" spc="-30" dirty="0" smtClean="0">
                <a:cs typeface="Calibri"/>
                <a:hlinkClick r:id="rId3"/>
              </a:rPr>
              <a:t>r</a:t>
            </a:r>
            <a:r>
              <a:rPr lang="en-US" sz="2400" b="1" spc="-5" dirty="0" smtClean="0">
                <a:cs typeface="Calibri"/>
                <a:hlinkClick r:id="rId3"/>
              </a:rPr>
              <a:t>e</a:t>
            </a:r>
            <a:r>
              <a:rPr lang="en-US" sz="2400" b="1" spc="-10" dirty="0" smtClean="0">
                <a:cs typeface="Calibri"/>
                <a:hlinkClick r:id="rId3"/>
              </a:rPr>
              <a:t>.p</a:t>
            </a:r>
            <a:r>
              <a:rPr lang="en-US" sz="2400" b="1" dirty="0" smtClean="0">
                <a:cs typeface="Calibri"/>
                <a:hlinkClick r:id="rId3"/>
              </a:rPr>
              <a:t>a</a:t>
            </a:r>
            <a:r>
              <a:rPr lang="en-US" sz="2400" b="1" spc="15" dirty="0" smtClean="0">
                <a:cs typeface="Calibri"/>
                <a:hlinkClick r:id="rId3"/>
              </a:rPr>
              <a:t>.</a:t>
            </a:r>
            <a:r>
              <a:rPr lang="en-US" sz="2400" b="1" spc="-30" dirty="0" smtClean="0">
                <a:cs typeface="Calibri"/>
                <a:hlinkClick r:id="rId3"/>
              </a:rPr>
              <a:t>g</a:t>
            </a:r>
            <a:r>
              <a:rPr lang="en-US" sz="2400" b="1" spc="-10" dirty="0" smtClean="0">
                <a:cs typeface="Calibri"/>
                <a:hlinkClick r:id="rId3"/>
              </a:rPr>
              <a:t>o</a:t>
            </a:r>
            <a:r>
              <a:rPr lang="en-US" sz="2400" b="1" spc="-5" dirty="0" smtClean="0">
                <a:cs typeface="Calibri"/>
                <a:hlinkClick r:id="rId3"/>
              </a:rPr>
              <a:t>v</a:t>
            </a:r>
            <a:r>
              <a:rPr lang="en-US" sz="2400" b="1" spc="-10" dirty="0" smtClean="0">
                <a:cs typeface="Calibri"/>
                <a:hlinkClick r:id="rId3"/>
              </a:rPr>
              <a:t>/</a:t>
            </a:r>
            <a:r>
              <a:rPr lang="en-US" sz="2400" b="1" spc="-5" dirty="0" smtClean="0">
                <a:cs typeface="Calibri"/>
                <a:hlinkClick r:id="rId3"/>
              </a:rPr>
              <a:t>P</a:t>
            </a:r>
            <a:r>
              <a:rPr lang="en-US" sz="2400" b="1" spc="-30" dirty="0" smtClean="0">
                <a:cs typeface="Calibri"/>
                <a:hlinkClick r:id="rId3"/>
              </a:rPr>
              <a:t>r</a:t>
            </a:r>
            <a:r>
              <a:rPr lang="en-US" sz="2400" b="1" dirty="0" smtClean="0">
                <a:cs typeface="Calibri"/>
                <a:hlinkClick r:id="rId3"/>
              </a:rPr>
              <a:t>o</a:t>
            </a:r>
            <a:r>
              <a:rPr lang="en-US" sz="2400" b="1" spc="-25" dirty="0" smtClean="0">
                <a:cs typeface="Calibri"/>
                <a:hlinkClick r:id="rId3"/>
              </a:rPr>
              <a:t>t</a:t>
            </a:r>
            <a:r>
              <a:rPr lang="en-US" sz="2400" b="1" spc="-10" dirty="0" smtClean="0">
                <a:cs typeface="Calibri"/>
                <a:hlinkClick r:id="rId3"/>
              </a:rPr>
              <a:t>e</a:t>
            </a:r>
            <a:r>
              <a:rPr lang="en-US" sz="2400" b="1" spc="-5" dirty="0" smtClean="0">
                <a:cs typeface="Calibri"/>
                <a:hlinkClick r:id="rId3"/>
              </a:rPr>
              <a:t>ct/Pla</a:t>
            </a:r>
            <a:r>
              <a:rPr lang="en-US" sz="2400" b="1" spc="-20" dirty="0" smtClean="0">
                <a:cs typeface="Calibri"/>
                <a:hlinkClick r:id="rId3"/>
              </a:rPr>
              <a:t>n</a:t>
            </a:r>
            <a:r>
              <a:rPr lang="en-US" sz="2400" b="1" dirty="0" smtClean="0">
                <a:cs typeface="Calibri"/>
                <a:hlinkClick r:id="rId3"/>
              </a:rPr>
              <a:t>tI</a:t>
            </a:r>
            <a:r>
              <a:rPr lang="en-US" sz="2400" b="1" spc="-10" dirty="0" smtClean="0">
                <a:cs typeface="Calibri"/>
                <a:hlinkClick r:id="rId3"/>
              </a:rPr>
              <a:t>ndu</a:t>
            </a:r>
            <a:r>
              <a:rPr lang="en-US" sz="2400" b="1" spc="-25" dirty="0" smtClean="0">
                <a:cs typeface="Calibri"/>
                <a:hlinkClick r:id="rId3"/>
              </a:rPr>
              <a:t>s</a:t>
            </a:r>
            <a:r>
              <a:rPr lang="en-US" sz="2400" b="1" dirty="0" smtClean="0">
                <a:cs typeface="Calibri"/>
                <a:hlinkClick r:id="rId3"/>
              </a:rPr>
              <a:t>try</a:t>
            </a:r>
            <a:r>
              <a:rPr lang="en-US" sz="2400" b="1" spc="-60" dirty="0" smtClean="0">
                <a:cs typeface="Calibri"/>
                <a:hlinkClick r:id="rId3"/>
              </a:rPr>
              <a:t>/</a:t>
            </a:r>
            <a:r>
              <a:rPr lang="en-US" sz="2400" b="1" dirty="0" smtClean="0">
                <a:cs typeface="Calibri"/>
                <a:hlinkClick r:id="rId3"/>
              </a:rPr>
              <a:t>s</a:t>
            </a:r>
            <a:r>
              <a:rPr lang="en-US" sz="2400" b="1" spc="-10" dirty="0" smtClean="0">
                <a:cs typeface="Calibri"/>
                <a:hlinkClick r:id="rId3"/>
              </a:rPr>
              <a:t>po</a:t>
            </a:r>
            <a:r>
              <a:rPr lang="en-US" sz="2400" b="1" spc="-25" dirty="0" smtClean="0">
                <a:cs typeface="Calibri"/>
                <a:hlinkClick r:id="rId3"/>
              </a:rPr>
              <a:t>tt</a:t>
            </a:r>
            <a:r>
              <a:rPr lang="en-US" sz="2400" b="1" spc="-5" dirty="0" smtClean="0">
                <a:cs typeface="Calibri"/>
                <a:hlinkClick r:id="rId3"/>
              </a:rPr>
              <a:t>ed_</a:t>
            </a:r>
            <a:r>
              <a:rPr lang="en-US" sz="2400" b="1" spc="-10" dirty="0" smtClean="0">
                <a:cs typeface="Calibri"/>
                <a:hlinkClick r:id="rId3"/>
              </a:rPr>
              <a:t>l</a:t>
            </a:r>
            <a:r>
              <a:rPr lang="en-US" sz="2400" b="1" dirty="0" smtClean="0">
                <a:cs typeface="Calibri"/>
                <a:hlinkClick r:id="rId3"/>
              </a:rPr>
              <a:t>a</a:t>
            </a:r>
            <a:r>
              <a:rPr lang="en-US" sz="2400" b="1" spc="-25" dirty="0" smtClean="0">
                <a:cs typeface="Calibri"/>
                <a:hlinkClick r:id="rId3"/>
              </a:rPr>
              <a:t>nt</a:t>
            </a:r>
            <a:r>
              <a:rPr lang="en-US" sz="2400" b="1" spc="-10" dirty="0" smtClean="0">
                <a:cs typeface="Calibri"/>
                <a:hlinkClick r:id="rId3"/>
              </a:rPr>
              <a:t>e</a:t>
            </a:r>
            <a:r>
              <a:rPr lang="en-US" sz="2400" b="1" spc="-5" dirty="0" smtClean="0">
                <a:cs typeface="Calibri"/>
                <a:hlinkClick r:id="rId3"/>
              </a:rPr>
              <a:t>r</a:t>
            </a:r>
            <a:r>
              <a:rPr lang="en-US" sz="2400" b="1" spc="-15" dirty="0" smtClean="0">
                <a:cs typeface="Calibri"/>
                <a:hlinkClick r:id="rId3"/>
              </a:rPr>
              <a:t>n</a:t>
            </a:r>
            <a:r>
              <a:rPr lang="en-US" sz="2400" b="1" spc="-10" dirty="0" smtClean="0">
                <a:cs typeface="Calibri"/>
                <a:hlinkClick r:id="rId3"/>
              </a:rPr>
              <a:t>f</a:t>
            </a:r>
            <a:r>
              <a:rPr lang="en-US" sz="2400" b="1" dirty="0" smtClean="0">
                <a:cs typeface="Calibri"/>
                <a:hlinkClick r:id="rId3"/>
              </a:rPr>
              <a:t>ly</a:t>
            </a:r>
            <a:endParaRPr lang="en-US" sz="2400" dirty="0">
              <a:cs typeface="Calibri"/>
            </a:endParaRPr>
          </a:p>
        </p:txBody>
      </p:sp>
    </p:spTree>
    <p:extLst>
      <p:ext uri="{BB962C8B-B14F-4D97-AF65-F5344CB8AC3E}">
        <p14:creationId xmlns:p14="http://schemas.microsoft.com/office/powerpoint/2010/main" val="1248896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52718"/>
            <a:ext cx="3994483" cy="3525724"/>
          </a:xfrm>
        </p:spPr>
        <p:txBody>
          <a:bodyPr/>
          <a:lstStyle/>
          <a:p>
            <a:r>
              <a:rPr lang="en-US" sz="3600" b="1" dirty="0" smtClean="0">
                <a:solidFill>
                  <a:schemeClr val="tx1"/>
                </a:solidFill>
              </a:rPr>
              <a:t>Spotted Chinese Lanterns = Good.</a:t>
            </a:r>
            <a:endParaRPr lang="en-US" sz="36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4487" y="0"/>
            <a:ext cx="8197516" cy="6858000"/>
          </a:xfrm>
          <a:prstGeom prst="rect">
            <a:avLst/>
          </a:prstGeom>
        </p:spPr>
      </p:pic>
    </p:spTree>
    <p:extLst>
      <p:ext uri="{BB962C8B-B14F-4D97-AF65-F5344CB8AC3E}">
        <p14:creationId xmlns:p14="http://schemas.microsoft.com/office/powerpoint/2010/main" val="308326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3481137"/>
            <a:ext cx="3065287" cy="3240504"/>
          </a:xfrm>
        </p:spPr>
        <p:txBody>
          <a:bodyPr/>
          <a:lstStyle/>
          <a:p>
            <a:r>
              <a:rPr lang="en-US" sz="4000" b="1" dirty="0" smtClean="0">
                <a:solidFill>
                  <a:schemeClr val="tx1"/>
                </a:solidFill>
              </a:rPr>
              <a:t>Spotted Chinese Lanternfly = Bad.</a:t>
            </a:r>
            <a:endParaRPr lang="en-US" sz="4000" b="1" dirty="0">
              <a:solidFill>
                <a:schemeClr val="tx1"/>
              </a:solidFill>
            </a:endParaRPr>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5289" y="0"/>
            <a:ext cx="9255051" cy="6232358"/>
          </a:xfrm>
          <a:prstGeom prst="rect">
            <a:avLst/>
          </a:prstGeom>
        </p:spPr>
      </p:pic>
    </p:spTree>
    <p:extLst>
      <p:ext uri="{BB962C8B-B14F-4D97-AF65-F5344CB8AC3E}">
        <p14:creationId xmlns:p14="http://schemas.microsoft.com/office/powerpoint/2010/main" val="3508087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1" y="25256"/>
            <a:ext cx="10160000" cy="1143000"/>
          </a:xfrm>
        </p:spPr>
        <p:txBody>
          <a:bodyPr/>
          <a:lstStyle/>
          <a:p>
            <a:r>
              <a:rPr lang="en-US" dirty="0" smtClean="0">
                <a:solidFill>
                  <a:schemeClr val="tx1"/>
                </a:solidFill>
              </a:rPr>
              <a:t>What is </a:t>
            </a:r>
            <a:r>
              <a:rPr lang="en-US" i="1" dirty="0" err="1">
                <a:solidFill>
                  <a:schemeClr val="tx1"/>
                </a:solidFill>
              </a:rPr>
              <a:t>Lycorma</a:t>
            </a:r>
            <a:r>
              <a:rPr lang="en-US" i="1" dirty="0">
                <a:solidFill>
                  <a:schemeClr val="tx1"/>
                </a:solidFill>
              </a:rPr>
              <a:t> </a:t>
            </a:r>
            <a:r>
              <a:rPr lang="en-US" i="1" dirty="0" err="1">
                <a:solidFill>
                  <a:schemeClr val="tx1"/>
                </a:solidFill>
              </a:rPr>
              <a:t>deliculata</a:t>
            </a:r>
            <a:r>
              <a:rPr lang="en-US" i="1" dirty="0">
                <a:solidFill>
                  <a:schemeClr val="tx1"/>
                </a:solidFill>
              </a:rPr>
              <a:t> </a:t>
            </a:r>
            <a:r>
              <a:rPr lang="en-US" dirty="0" smtClean="0">
                <a:solidFill>
                  <a:schemeClr val="tx1"/>
                </a:solidFill>
              </a:rPr>
              <a:t>?</a:t>
            </a:r>
            <a:endParaRPr lang="en-US" dirty="0">
              <a:solidFill>
                <a:schemeClr val="tx1"/>
              </a:solidFill>
            </a:endParaRPr>
          </a:p>
        </p:txBody>
      </p:sp>
      <p:sp>
        <p:nvSpPr>
          <p:cNvPr id="3" name="Content Placeholder 2"/>
          <p:cNvSpPr>
            <a:spLocks noGrp="1"/>
          </p:cNvSpPr>
          <p:nvPr>
            <p:ph idx="1"/>
          </p:nvPr>
        </p:nvSpPr>
        <p:spPr>
          <a:xfrm>
            <a:off x="207818" y="1288473"/>
            <a:ext cx="10561782" cy="5112327"/>
          </a:xfrm>
        </p:spPr>
        <p:txBody>
          <a:bodyPr/>
          <a:lstStyle/>
          <a:p>
            <a:pPr marL="114300" indent="0">
              <a:buNone/>
            </a:pPr>
            <a:r>
              <a:rPr lang="en-US" b="1" dirty="0" smtClean="0"/>
              <a:t>Native to China</a:t>
            </a:r>
            <a:r>
              <a:rPr lang="en-US" b="1" dirty="0"/>
              <a:t>, Bangladesh, </a:t>
            </a:r>
            <a:r>
              <a:rPr lang="en-US" b="1" dirty="0" smtClean="0"/>
              <a:t>Vietnam; invasive in Japan, South Korea, N. America </a:t>
            </a:r>
            <a:endParaRPr lang="en-US" b="1" dirty="0"/>
          </a:p>
          <a:p>
            <a:pPr marL="114300" indent="0">
              <a:buNone/>
            </a:pPr>
            <a:r>
              <a:rPr lang="en-US" b="1" dirty="0" smtClean="0"/>
              <a:t>Not </a:t>
            </a:r>
            <a:r>
              <a:rPr lang="en-US" b="1" dirty="0"/>
              <a:t>a lantern, or a fly, or even a moth</a:t>
            </a:r>
            <a:r>
              <a:rPr lang="en-US" b="1" dirty="0" smtClean="0"/>
              <a:t>. It’s a plant hopper in the order </a:t>
            </a:r>
            <a:r>
              <a:rPr lang="en-US" b="1" dirty="0" err="1" smtClean="0"/>
              <a:t>Hemiptera</a:t>
            </a:r>
            <a:r>
              <a:rPr lang="en-US" b="1" dirty="0" smtClean="0"/>
              <a:t>, or “true bugs.”</a:t>
            </a:r>
          </a:p>
          <a:p>
            <a:pPr marL="114300" indent="0">
              <a:buNone/>
            </a:pPr>
            <a:r>
              <a:rPr lang="en-US" b="1" dirty="0" smtClean="0"/>
              <a:t>Favors </a:t>
            </a:r>
            <a:r>
              <a:rPr lang="en-US" b="1" i="1" dirty="0" smtClean="0"/>
              <a:t>Ailanthus</a:t>
            </a:r>
            <a:r>
              <a:rPr lang="en-US" b="1" dirty="0" smtClean="0"/>
              <a:t> or Tree-of-Heaven, also loves </a:t>
            </a:r>
            <a:r>
              <a:rPr lang="en-US" b="1" i="1" dirty="0" err="1" smtClean="0"/>
              <a:t>Vitis</a:t>
            </a:r>
            <a:r>
              <a:rPr lang="en-US" b="1" dirty="0" smtClean="0"/>
              <a:t> and </a:t>
            </a:r>
            <a:r>
              <a:rPr lang="en-US" b="1" i="1" dirty="0" smtClean="0"/>
              <a:t>Acer </a:t>
            </a:r>
            <a:r>
              <a:rPr lang="en-US" b="1" dirty="0" smtClean="0"/>
              <a:t>spp., and all members of the </a:t>
            </a:r>
            <a:r>
              <a:rPr lang="en-US" b="1" dirty="0" err="1" smtClean="0"/>
              <a:t>Rosaceae</a:t>
            </a:r>
            <a:r>
              <a:rPr lang="en-US" b="1" dirty="0" smtClean="0"/>
              <a:t> family, but will feed on nearly anything, including herbaceous plants. It inserts its rostrum into phloem tissue and withdraws sap.</a:t>
            </a:r>
          </a:p>
          <a:p>
            <a:pPr marL="114300" indent="0">
              <a:buNone/>
            </a:pPr>
            <a:r>
              <a:rPr lang="en-US" b="1" dirty="0" smtClean="0"/>
              <a:t>Favorite forest host after Ailanthus: Maple</a:t>
            </a:r>
          </a:p>
          <a:p>
            <a:pPr marL="114300" indent="0">
              <a:buNone/>
            </a:pPr>
            <a:r>
              <a:rPr lang="en-US" b="1" dirty="0" smtClean="0"/>
              <a:t>A commuter.</a:t>
            </a:r>
          </a:p>
          <a:p>
            <a:pPr marL="114300" indent="0">
              <a:buNone/>
            </a:pPr>
            <a:r>
              <a:rPr lang="en-US" b="1" dirty="0" smtClean="0"/>
              <a:t>Incredibly fecund; overwhelms trees with high populations.</a:t>
            </a:r>
          </a:p>
          <a:p>
            <a:pPr marL="114300" indent="0">
              <a:buNone/>
            </a:pPr>
            <a:r>
              <a:rPr lang="en-US" b="1" dirty="0" smtClean="0"/>
              <a:t>First discovered in September 2014 in Pennsylvania; now in 7 US States.</a:t>
            </a:r>
          </a:p>
          <a:p>
            <a:pPr marL="114300" indent="0">
              <a:buNone/>
            </a:pPr>
            <a:r>
              <a:rPr lang="en-US" b="1" dirty="0" smtClean="0"/>
              <a:t>Likely came as egg masses on a pallet of stone from China.</a:t>
            </a:r>
          </a:p>
          <a:p>
            <a:pPr marL="114300" indent="0">
              <a:buNone/>
            </a:pPr>
            <a:endParaRPr lang="en-US" b="1" dirty="0"/>
          </a:p>
        </p:txBody>
      </p:sp>
    </p:spTree>
    <p:extLst>
      <p:ext uri="{BB962C8B-B14F-4D97-AF65-F5344CB8AC3E}">
        <p14:creationId xmlns:p14="http://schemas.microsoft.com/office/powerpoint/2010/main" val="4086463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045" y="20192"/>
            <a:ext cx="10160000" cy="1143000"/>
          </a:xfrm>
        </p:spPr>
        <p:txBody>
          <a:bodyPr/>
          <a:lstStyle/>
          <a:p>
            <a:r>
              <a:rPr lang="en-US" dirty="0" smtClean="0"/>
              <a:t>The Particulars </a:t>
            </a:r>
            <a:endParaRPr lang="en-US" dirty="0"/>
          </a:p>
        </p:txBody>
      </p:sp>
      <p:sp>
        <p:nvSpPr>
          <p:cNvPr id="3" name="Content Placeholder 2"/>
          <p:cNvSpPr>
            <a:spLocks noGrp="1"/>
          </p:cNvSpPr>
          <p:nvPr>
            <p:ph idx="1"/>
          </p:nvPr>
        </p:nvSpPr>
        <p:spPr>
          <a:xfrm>
            <a:off x="72736" y="1631372"/>
            <a:ext cx="11159835" cy="4769427"/>
          </a:xfrm>
        </p:spPr>
        <p:txBody>
          <a:bodyPr/>
          <a:lstStyle/>
          <a:p>
            <a:pPr marL="114300" indent="0">
              <a:buNone/>
            </a:pPr>
            <a:r>
              <a:rPr lang="en-US" sz="2400" b="1" dirty="0">
                <a:solidFill>
                  <a:srgbClr val="FF0000"/>
                </a:solidFill>
              </a:rPr>
              <a:t>One Generation Per </a:t>
            </a:r>
            <a:r>
              <a:rPr lang="en-US" sz="2400" b="1" dirty="0" smtClean="0">
                <a:solidFill>
                  <a:srgbClr val="FF0000"/>
                </a:solidFill>
              </a:rPr>
              <a:t>Year </a:t>
            </a:r>
            <a:r>
              <a:rPr lang="en-US" sz="2000" b="1" dirty="0" smtClean="0"/>
              <a:t>                                       Eggs laid Mid-October-late November</a:t>
            </a:r>
          </a:p>
          <a:p>
            <a:pPr marL="114300" indent="0">
              <a:buNone/>
            </a:pPr>
            <a:r>
              <a:rPr lang="en-US" sz="2000" b="1" dirty="0" smtClean="0"/>
              <a:t>Egg masses can be found October-June              Females seek rough surfaces: rusty metal, rocks, trees</a:t>
            </a:r>
            <a:endParaRPr lang="en-US" sz="2000" b="1" dirty="0"/>
          </a:p>
          <a:p>
            <a:pPr marL="114300" indent="0">
              <a:buNone/>
            </a:pPr>
            <a:r>
              <a:rPr lang="en-US" sz="2000" b="1" dirty="0" smtClean="0"/>
              <a:t>Shiny at first, become dull</a:t>
            </a:r>
          </a:p>
          <a:p>
            <a:pPr marL="114300" indent="0">
              <a:buNone/>
            </a:pPr>
            <a:r>
              <a:rPr lang="en-US" sz="2000" b="1" dirty="0" smtClean="0"/>
              <a:t>                                                                                                                                         Hatchlings emerge </a:t>
            </a:r>
            <a:r>
              <a:rPr lang="en-US" sz="2000" b="1" dirty="0"/>
              <a:t>mid-May</a:t>
            </a:r>
          </a:p>
          <a:p>
            <a:pPr marL="114300" indent="0">
              <a:buNone/>
            </a:pPr>
            <a:r>
              <a:rPr lang="en-US" sz="2000" b="1" dirty="0" smtClean="0"/>
              <a:t>                                                                                                                                      to </a:t>
            </a:r>
            <a:r>
              <a:rPr lang="en-US" sz="2000" b="1" dirty="0"/>
              <a:t>early June</a:t>
            </a:r>
          </a:p>
          <a:p>
            <a:pPr marL="114300" indent="0">
              <a:buNone/>
            </a:pPr>
            <a:endParaRPr lang="en-US" sz="2000" b="1" dirty="0"/>
          </a:p>
          <a:p>
            <a:pPr marL="114300" indent="0">
              <a:buNone/>
            </a:pPr>
            <a:endParaRPr lang="en-US" sz="2000" b="1" dirty="0" smtClean="0"/>
          </a:p>
          <a:p>
            <a:pPr marL="114300" indent="0">
              <a:buNone/>
            </a:pPr>
            <a:r>
              <a:rPr lang="en-US" sz="2000" b="1" dirty="0" smtClean="0"/>
              <a:t>Fourth instar gets a red paint job. </a:t>
            </a:r>
          </a:p>
          <a:p>
            <a:pPr marL="114300" indent="0">
              <a:buNone/>
            </a:pPr>
            <a:r>
              <a:rPr lang="en-US" sz="1600" b="1" dirty="0" smtClean="0"/>
              <a:t>Also grows a brain—more on that later.</a:t>
            </a:r>
            <a:endParaRPr lang="en-US" sz="1600" b="1" dirty="0"/>
          </a:p>
          <a:p>
            <a:pPr marL="114300" indent="0">
              <a:buNone/>
            </a:pPr>
            <a:endParaRPr lang="en-US" b="1" dirty="0"/>
          </a:p>
        </p:txBody>
      </p:sp>
      <p:sp>
        <p:nvSpPr>
          <p:cNvPr id="4" name="object 64"/>
          <p:cNvSpPr/>
          <p:nvPr/>
        </p:nvSpPr>
        <p:spPr>
          <a:xfrm>
            <a:off x="9706610" y="540327"/>
            <a:ext cx="1564870" cy="1520536"/>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390" y="2410689"/>
            <a:ext cx="1925219" cy="184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ject 76"/>
          <p:cNvSpPr/>
          <p:nvPr/>
        </p:nvSpPr>
        <p:spPr>
          <a:xfrm>
            <a:off x="9315980" y="3111157"/>
            <a:ext cx="1814761" cy="1710225"/>
          </a:xfrm>
          <a:prstGeom prst="rect">
            <a:avLst/>
          </a:prstGeom>
          <a:blipFill>
            <a:blip r:embed="rId4" cstate="print"/>
            <a:stretch>
              <a:fillRect/>
            </a:stretch>
          </a:blipFill>
        </p:spPr>
        <p:txBody>
          <a:bodyPr wrap="square" lIns="0" tIns="0" rIns="0" bIns="0" rtlCol="0"/>
          <a:lstStyle/>
          <a:p>
            <a:endParaRPr>
              <a:solidFill>
                <a:prstClr val="black"/>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3640" y="4621931"/>
            <a:ext cx="2830810" cy="1596016"/>
          </a:xfrm>
          <a:prstGeom prst="rect">
            <a:avLst/>
          </a:prstGeom>
        </p:spPr>
      </p:pic>
    </p:spTree>
    <p:extLst>
      <p:ext uri="{BB962C8B-B14F-4D97-AF65-F5344CB8AC3E}">
        <p14:creationId xmlns:p14="http://schemas.microsoft.com/office/powerpoint/2010/main" val="2163761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89" y="125812"/>
            <a:ext cx="10913147" cy="6615810"/>
          </a:xfrm>
        </p:spPr>
      </p:pic>
    </p:spTree>
    <p:extLst>
      <p:ext uri="{BB962C8B-B14F-4D97-AF65-F5344CB8AC3E}">
        <p14:creationId xmlns:p14="http://schemas.microsoft.com/office/powerpoint/2010/main" val="50568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702107"/>
          </a:xfrm>
        </p:spPr>
        <p:txBody>
          <a:bodyPr/>
          <a:lstStyle/>
          <a:p>
            <a:r>
              <a:rPr lang="en-US" dirty="0" smtClean="0"/>
              <a:t>Egg masses—often well-hidden</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82509" y="1463990"/>
            <a:ext cx="3845656" cy="458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ject 67"/>
          <p:cNvSpPr/>
          <p:nvPr/>
        </p:nvSpPr>
        <p:spPr>
          <a:xfrm>
            <a:off x="47440" y="2400301"/>
            <a:ext cx="3184133" cy="3781054"/>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6" name="object 68"/>
          <p:cNvSpPr/>
          <p:nvPr/>
        </p:nvSpPr>
        <p:spPr>
          <a:xfrm>
            <a:off x="7128165" y="2015837"/>
            <a:ext cx="3543297" cy="4394118"/>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201830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47" y="72736"/>
            <a:ext cx="10143970" cy="6785264"/>
          </a:xfrm>
          <a:prstGeom prst="rect">
            <a:avLst/>
          </a:prstGeom>
        </p:spPr>
      </p:pic>
    </p:spTree>
    <p:extLst>
      <p:ext uri="{BB962C8B-B14F-4D97-AF65-F5344CB8AC3E}">
        <p14:creationId xmlns:p14="http://schemas.microsoft.com/office/powerpoint/2010/main" val="27081163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1416</TotalTime>
  <Words>858</Words>
  <Application>Microsoft Office PowerPoint</Application>
  <PresentationFormat>Widescreen</PresentationFormat>
  <Paragraphs>180</Paragraphs>
  <Slides>28</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Cambria</vt:lpstr>
      <vt:lpstr>Times New Roman</vt:lpstr>
      <vt:lpstr>Office Theme</vt:lpstr>
      <vt:lpstr>Adjacency</vt:lpstr>
      <vt:lpstr>PowerPoint Presentation</vt:lpstr>
      <vt:lpstr>Introduction to Lycorma deliculata: Spotted Lanternfly</vt:lpstr>
      <vt:lpstr>Spotted Chinese Lanterns = Good.</vt:lpstr>
      <vt:lpstr>Spotted Chinese Lanternfly = Bad.</vt:lpstr>
      <vt:lpstr>What is Lycorma deliculata ?</vt:lpstr>
      <vt:lpstr>The Particulars </vt:lpstr>
      <vt:lpstr>PowerPoint Presentation</vt:lpstr>
      <vt:lpstr>Egg masses—often well-hidden</vt:lpstr>
      <vt:lpstr>PowerPoint Presentation</vt:lpstr>
      <vt:lpstr>Egg cases become dull over time, making them harder to see.</vt:lpstr>
      <vt:lpstr>PowerPoint Presentation</vt:lpstr>
      <vt:lpstr>2nd and 4th instar lanternfly nymphs</vt:lpstr>
      <vt:lpstr>Typical adult feeding pattern</vt:lpstr>
      <vt:lpstr>Commuters</vt:lpstr>
      <vt:lpstr>WE WILL SEE THIS PEST IN THE NEAR FUTURE!  In 2016, spotted lanternfly was restricted to four Pennsylvania counties. By 2018, it had spread to 6 States.  </vt:lpstr>
      <vt:lpstr>Confirmed SLF finds as of December 2018</vt:lpstr>
      <vt:lpstr>THE BAZILLION-DOLLAR QUESTION:</vt:lpstr>
      <vt:lpstr>Ailanthus altissima, “Tree of Heaven” </vt:lpstr>
      <vt:lpstr>PowerPoint Presentation</vt:lpstr>
      <vt:lpstr>PowerPoint Presentation</vt:lpstr>
      <vt:lpstr>PowerPoint Presentation</vt:lpstr>
      <vt:lpstr>Host-Tree Study</vt:lpstr>
      <vt:lpstr>Host -Tree Favorites Everyone loves maple! Unfortunately.</vt:lpstr>
      <vt:lpstr>Cultural &amp; Mechanical  Control &amp; Prevention</vt:lpstr>
      <vt:lpstr>Find your own @%# rocks!</vt:lpstr>
      <vt:lpstr>PowerPoint Presentation</vt:lpstr>
      <vt:lpstr>Chemical Control</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Hetzler</dc:creator>
  <cp:lastModifiedBy>Paul Hetzler</cp:lastModifiedBy>
  <cp:revision>104</cp:revision>
  <dcterms:created xsi:type="dcterms:W3CDTF">2018-01-27T01:56:36Z</dcterms:created>
  <dcterms:modified xsi:type="dcterms:W3CDTF">2019-01-17T21:33:01Z</dcterms:modified>
</cp:coreProperties>
</file>