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9" r:id="rId2"/>
    <p:sldId id="330" r:id="rId3"/>
    <p:sldId id="261" r:id="rId4"/>
    <p:sldId id="262" r:id="rId5"/>
    <p:sldId id="263" r:id="rId6"/>
    <p:sldId id="257" r:id="rId7"/>
    <p:sldId id="284" r:id="rId8"/>
    <p:sldId id="266" r:id="rId9"/>
    <p:sldId id="329" r:id="rId10"/>
    <p:sldId id="265" r:id="rId11"/>
    <p:sldId id="258" r:id="rId12"/>
    <p:sldId id="269" r:id="rId13"/>
    <p:sldId id="270" r:id="rId14"/>
    <p:sldId id="271" r:id="rId15"/>
    <p:sldId id="273" r:id="rId16"/>
    <p:sldId id="276" r:id="rId17"/>
    <p:sldId id="275" r:id="rId18"/>
    <p:sldId id="278" r:id="rId19"/>
    <p:sldId id="279" r:id="rId20"/>
    <p:sldId id="280" r:id="rId21"/>
    <p:sldId id="281" r:id="rId22"/>
    <p:sldId id="315" r:id="rId23"/>
    <p:sldId id="317" r:id="rId24"/>
    <p:sldId id="282" r:id="rId25"/>
    <p:sldId id="285" r:id="rId26"/>
    <p:sldId id="299" r:id="rId27"/>
    <p:sldId id="286" r:id="rId28"/>
    <p:sldId id="287" r:id="rId29"/>
    <p:sldId id="288" r:id="rId30"/>
    <p:sldId id="323" r:id="rId31"/>
    <p:sldId id="325" r:id="rId32"/>
    <p:sldId id="326" r:id="rId33"/>
    <p:sldId id="324" r:id="rId34"/>
    <p:sldId id="316" r:id="rId35"/>
    <p:sldId id="320" r:id="rId36"/>
    <p:sldId id="321" r:id="rId37"/>
    <p:sldId id="322" r:id="rId38"/>
    <p:sldId id="313" r:id="rId39"/>
    <p:sldId id="327" r:id="rId40"/>
    <p:sldId id="283" r:id="rId41"/>
    <p:sldId id="304" r:id="rId42"/>
    <p:sldId id="318" r:id="rId43"/>
    <p:sldId id="319" r:id="rId44"/>
    <p:sldId id="305" r:id="rId45"/>
    <p:sldId id="306" r:id="rId46"/>
    <p:sldId id="328" r:id="rId47"/>
    <p:sldId id="331" r:id="rId48"/>
    <p:sldId id="307" r:id="rId49"/>
    <p:sldId id="308" r:id="rId50"/>
    <p:sldId id="310" r:id="rId51"/>
    <p:sldId id="311" r:id="rId52"/>
    <p:sldId id="31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76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626B0-963E-435B-808F-ADA62461C5EB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09A58-6C19-4BBF-930D-FA802640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6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8/2/12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B72C59-EC06-41BC-B87E-BDE5C1589395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255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9/20/12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57280E-F7BC-4C81-9CBD-BF39A147993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36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8/30/12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7B172B-2C6A-4D00-A1B2-70A17F449303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7973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01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29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891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52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4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9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9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4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5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1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7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5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FC9FC7-E470-4A13-BF7D-03FB3E352772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81F77-B8AB-4B97-BA32-F0F6D5A3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43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3415"/>
            <a:ext cx="10382596" cy="1678681"/>
          </a:xfrm>
        </p:spPr>
        <p:txBody>
          <a:bodyPr/>
          <a:lstStyle/>
          <a:p>
            <a:pPr algn="ctr"/>
            <a:r>
              <a:rPr lang="en-US" sz="4800" b="1" dirty="0" smtClean="0"/>
              <a:t>Hard Times for Hard Maples</a:t>
            </a:r>
            <a:br>
              <a:rPr lang="en-US" sz="4800" b="1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546166"/>
            <a:ext cx="7069254" cy="53118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The convergence of historic </a:t>
            </a:r>
            <a:r>
              <a:rPr lang="en-US" sz="2800" b="1" dirty="0" smtClean="0"/>
              <a:t>stress, dramatic shifts in weather patterns, and periodic defoliation have resulted in unprecedented levels of stress in sugar maples.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Paul Hetzler, </a:t>
            </a:r>
            <a:r>
              <a:rPr lang="en-US" dirty="0" smtClean="0"/>
              <a:t>ISA Certified Arborist</a:t>
            </a:r>
            <a:endParaRPr lang="en-US" dirty="0" smtClean="0"/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paul.j.hetzler@gmail.com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(613) 255-4966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55" y="1712096"/>
            <a:ext cx="5122745" cy="51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876" y="461031"/>
            <a:ext cx="11804072" cy="1400530"/>
          </a:xfrm>
        </p:spPr>
        <p:txBody>
          <a:bodyPr/>
          <a:lstStyle/>
          <a:p>
            <a:pPr algn="ctr"/>
            <a:r>
              <a:rPr lang="en-US" sz="4400" b="1" dirty="0" smtClean="0"/>
              <a:t>Fall Webworm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13" y="2443083"/>
            <a:ext cx="4887883" cy="41424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3083"/>
            <a:ext cx="6042758" cy="40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502"/>
            <a:ext cx="12191999" cy="1786746"/>
          </a:xfrm>
        </p:spPr>
        <p:txBody>
          <a:bodyPr/>
          <a:lstStyle/>
          <a:p>
            <a:r>
              <a:rPr lang="en-US" dirty="0" smtClean="0"/>
              <a:t>Cat Tents: </a:t>
            </a:r>
            <a:br>
              <a:rPr lang="en-US" dirty="0" smtClean="0"/>
            </a:br>
            <a:r>
              <a:rPr lang="en-US" sz="2800" dirty="0" smtClean="0"/>
              <a:t>Unlike tent-cats, they do not pose a significant threat to maples.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5" y="1936374"/>
            <a:ext cx="4469043" cy="44690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8" y="2011189"/>
            <a:ext cx="4469043" cy="44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400530"/>
          </a:xfrm>
        </p:spPr>
        <p:txBody>
          <a:bodyPr/>
          <a:lstStyle/>
          <a:p>
            <a:r>
              <a:rPr lang="en-US" sz="3600" b="1" dirty="0" smtClean="0"/>
              <a:t>Setting the Stage: SUNY-ESF Study </a:t>
            </a:r>
            <a:r>
              <a:rPr lang="en-US" sz="1600" b="1" dirty="0" smtClean="0">
                <a:solidFill>
                  <a:schemeClr val="bg1"/>
                </a:solidFill>
              </a:rPr>
              <a:t>Bishop </a:t>
            </a:r>
            <a:r>
              <a:rPr lang="en-US" sz="1600" b="1" i="1" dirty="0" smtClean="0">
                <a:solidFill>
                  <a:schemeClr val="bg1"/>
                </a:solidFill>
              </a:rPr>
              <a:t>et al</a:t>
            </a:r>
            <a:r>
              <a:rPr lang="en-US" sz="1600" b="1" dirty="0" smtClean="0">
                <a:solidFill>
                  <a:schemeClr val="bg1"/>
                </a:solidFill>
              </a:rPr>
              <a:t>, 21 October 2015, </a:t>
            </a:r>
            <a:r>
              <a:rPr lang="en-US" sz="1600" b="1" i="1" dirty="0" smtClean="0">
                <a:solidFill>
                  <a:schemeClr val="bg1"/>
                </a:solidFill>
              </a:rPr>
              <a:t>Ecosphere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1396"/>
            <a:ext cx="12128269" cy="60766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“The </a:t>
            </a:r>
            <a:r>
              <a:rPr lang="en-US" sz="2400" dirty="0"/>
              <a:t>last few decades have brought warmer and wetter </a:t>
            </a:r>
            <a:r>
              <a:rPr lang="en-US" sz="2400" dirty="0" smtClean="0"/>
              <a:t>conditions, typically </a:t>
            </a:r>
            <a:r>
              <a:rPr lang="en-US" sz="2400" dirty="0"/>
              <a:t>good for plant growth," said Dr. Colin </a:t>
            </a:r>
            <a:r>
              <a:rPr lang="en-US" sz="2400" dirty="0" err="1"/>
              <a:t>Beier</a:t>
            </a:r>
            <a:r>
              <a:rPr lang="en-US" sz="2400" dirty="0"/>
              <a:t>, </a:t>
            </a:r>
            <a:r>
              <a:rPr lang="en-US" sz="2400" dirty="0" smtClean="0"/>
              <a:t>associate </a:t>
            </a:r>
            <a:r>
              <a:rPr lang="en-US" sz="2400" dirty="0"/>
              <a:t>professor of ecology at ESF who supervised Bishop's thesis research. "Meanwhile, there have been big strides in reducing acid rain, which is especially damaging to sugar maple. </a:t>
            </a:r>
            <a:r>
              <a:rPr lang="en-US" sz="2400" b="1" dirty="0"/>
              <a:t>Given these changes, we would expect these trees to be thriving, but they are not</a:t>
            </a:r>
            <a:r>
              <a:rPr lang="en-US" sz="2400" dirty="0"/>
              <a:t>."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 smtClean="0"/>
              <a:t>“</a:t>
            </a:r>
            <a:r>
              <a:rPr lang="en-US" sz="3200" b="1" u="sng" dirty="0" smtClean="0">
                <a:solidFill>
                  <a:schemeClr val="bg1"/>
                </a:solidFill>
              </a:rPr>
              <a:t>Outside </a:t>
            </a:r>
            <a:r>
              <a:rPr lang="en-US" sz="3200" b="1" u="sng" dirty="0">
                <a:solidFill>
                  <a:schemeClr val="bg1"/>
                </a:solidFill>
              </a:rPr>
              <a:t>of studies of red spruce in the 1970s, I have never seen anything quite like this</a:t>
            </a:r>
            <a:r>
              <a:rPr lang="en-US" sz="3200" dirty="0"/>
              <a:t>," said </a:t>
            </a:r>
            <a:r>
              <a:rPr lang="en-US" sz="3200" dirty="0" smtClean="0"/>
              <a:t>study </a:t>
            </a:r>
            <a:r>
              <a:rPr lang="en-US" sz="3200" dirty="0"/>
              <a:t>co-author, Dr. Neil Pederson, an ecologist at Harvard Forest in Massachusetts and an expert on tree rings and climate change. "</a:t>
            </a:r>
            <a:r>
              <a:rPr lang="en-US" sz="3200" b="1" u="sng" dirty="0">
                <a:solidFill>
                  <a:schemeClr val="bg1"/>
                </a:solidFill>
              </a:rPr>
              <a:t>Most tree-ring studies of canopy trees in the region do not show a decline like what we see in these sugar maple</a:t>
            </a:r>
            <a:r>
              <a:rPr lang="en-US" sz="3200" dirty="0"/>
              <a:t>. Combined with evidence of reduced natural regeneration of sugar maple in the region, it is a concern." </a:t>
            </a:r>
          </a:p>
        </p:txBody>
      </p:sp>
    </p:spTree>
    <p:extLst>
      <p:ext uri="{BB962C8B-B14F-4D97-AF65-F5344CB8AC3E}">
        <p14:creationId xmlns:p14="http://schemas.microsoft.com/office/powerpoint/2010/main" val="361714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05803" cy="931025"/>
          </a:xfrm>
        </p:spPr>
        <p:txBody>
          <a:bodyPr/>
          <a:lstStyle/>
          <a:p>
            <a:pPr algn="ctr"/>
            <a:r>
              <a:rPr lang="en-US" b="1" dirty="0" smtClean="0"/>
              <a:t>Enter Sandman: </a:t>
            </a:r>
            <a:r>
              <a:rPr lang="en-US" sz="3200" dirty="0" smtClean="0"/>
              <a:t>2012 and 2016 NNY Droughts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77645"/>
            <a:ext cx="12111644" cy="5780356"/>
          </a:xfrm>
        </p:spPr>
      </p:pic>
    </p:spTree>
    <p:extLst>
      <p:ext uri="{BB962C8B-B14F-4D97-AF65-F5344CB8AC3E}">
        <p14:creationId xmlns:p14="http://schemas.microsoft.com/office/powerpoint/2010/main" val="2105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" y="-1"/>
            <a:ext cx="11288684" cy="1030779"/>
          </a:xfrm>
        </p:spPr>
        <p:txBody>
          <a:bodyPr/>
          <a:lstStyle/>
          <a:p>
            <a:r>
              <a:rPr lang="en-US" dirty="0" smtClean="0"/>
              <a:t>Droughts: </a:t>
            </a:r>
            <a:r>
              <a:rPr lang="en-US" sz="3600" dirty="0" smtClean="0"/>
              <a:t>Not just for the tropics anymore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4" y="2053244"/>
            <a:ext cx="11612880" cy="468006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3200" dirty="0"/>
              <a:t>noun: </a:t>
            </a:r>
            <a:r>
              <a:rPr lang="en-US" altLang="en-US" sz="3200" b="1" dirty="0" smtClean="0"/>
              <a:t>drought</a:t>
            </a:r>
            <a:endParaRPr lang="en-US" altLang="en-US" sz="3200" dirty="0"/>
          </a:p>
          <a:p>
            <a:pPr>
              <a:buFontTx/>
              <a:buNone/>
            </a:pPr>
            <a:r>
              <a:rPr lang="en-US" altLang="en-US" sz="3200" b="1" dirty="0"/>
              <a:t>1</a:t>
            </a:r>
            <a:r>
              <a:rPr lang="en-US" altLang="en-US" sz="3200" dirty="0"/>
              <a:t>. a prolonged period of abnormally low </a:t>
            </a:r>
            <a:r>
              <a:rPr lang="en-US" altLang="en-US" sz="3200" dirty="0" smtClean="0"/>
              <a:t>rainfall or </a:t>
            </a:r>
            <a:r>
              <a:rPr lang="en-US" altLang="en-US" sz="3200" dirty="0"/>
              <a:t>a shortage of water resulting from </a:t>
            </a:r>
            <a:r>
              <a:rPr lang="en-US" altLang="en-US" sz="3200" dirty="0" smtClean="0"/>
              <a:t>weather conditions.</a:t>
            </a:r>
            <a:endParaRPr lang="en-US" altLang="en-US" sz="3200" dirty="0"/>
          </a:p>
          <a:p>
            <a:pPr>
              <a:buFontTx/>
              <a:buNone/>
            </a:pPr>
            <a:r>
              <a:rPr lang="en-US" altLang="en-US" sz="3200" dirty="0"/>
              <a:t>synonyms: dry spell, lack of rain, </a:t>
            </a:r>
            <a:r>
              <a:rPr lang="en-US" altLang="en-US" sz="3200" b="1" u="sng" dirty="0"/>
              <a:t>shortage of water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80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95" y="108066"/>
            <a:ext cx="9779922" cy="666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8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02" y="-90574"/>
            <a:ext cx="9073342" cy="712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63" y="0"/>
            <a:ext cx="8804357" cy="685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7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Tree </a:t>
            </a:r>
            <a:r>
              <a:rPr lang="en-US" altLang="en-US" dirty="0" smtClean="0"/>
              <a:t>Responses </a:t>
            </a:r>
            <a:r>
              <a:rPr lang="en-US" altLang="en-US" dirty="0"/>
              <a:t>to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942" y="1296784"/>
            <a:ext cx="11139053" cy="5428211"/>
          </a:xfrm>
        </p:spPr>
        <p:txBody>
          <a:bodyPr/>
          <a:lstStyle/>
          <a:p>
            <a:r>
              <a:rPr lang="en-US" altLang="en-US" sz="3200" dirty="0"/>
              <a:t>Root death</a:t>
            </a:r>
          </a:p>
          <a:p>
            <a:r>
              <a:rPr lang="en-US" altLang="en-US" sz="3200" dirty="0"/>
              <a:t>Release of stored </a:t>
            </a:r>
            <a:r>
              <a:rPr lang="en-US" altLang="en-US" sz="3200" dirty="0" smtClean="0"/>
              <a:t>reserves to replace tissues</a:t>
            </a:r>
            <a:endParaRPr lang="en-US" altLang="en-US" sz="3200" dirty="0"/>
          </a:p>
          <a:p>
            <a:r>
              <a:rPr lang="en-US" altLang="en-US" sz="3200" dirty="0" smtClean="0"/>
              <a:t>Less resistant to disease, decay (CODIT reaction)</a:t>
            </a:r>
            <a:endParaRPr lang="en-US" altLang="en-US" sz="3200" dirty="0"/>
          </a:p>
          <a:p>
            <a:r>
              <a:rPr lang="en-US" altLang="en-US" sz="3200" dirty="0"/>
              <a:t>Distress crop </a:t>
            </a:r>
            <a:r>
              <a:rPr lang="en-US" altLang="en-US" sz="3200" dirty="0" smtClean="0"/>
              <a:t>production in </a:t>
            </a:r>
            <a:r>
              <a:rPr lang="en-US" altLang="en-US" sz="3200" dirty="0"/>
              <a:t>extreme cases</a:t>
            </a:r>
          </a:p>
          <a:p>
            <a:r>
              <a:rPr lang="en-US" altLang="en-US" sz="3200" dirty="0"/>
              <a:t>2-3 year recovery </a:t>
            </a:r>
            <a:r>
              <a:rPr lang="en-US" altLang="en-US" sz="3200" dirty="0" smtClean="0"/>
              <a:t>period (</a:t>
            </a:r>
            <a:r>
              <a:rPr lang="en-US" altLang="en-US" sz="3200" dirty="0" err="1" smtClean="0"/>
              <a:t>Hudler</a:t>
            </a:r>
            <a:r>
              <a:rPr lang="en-US" altLang="en-US" sz="3200" dirty="0" smtClean="0"/>
              <a:t>)</a:t>
            </a:r>
          </a:p>
          <a:p>
            <a:r>
              <a:rPr lang="en-US" altLang="en-US" sz="3200" dirty="0" smtClean="0"/>
              <a:t>Lower sugar levels, wood production</a:t>
            </a:r>
          </a:p>
          <a:p>
            <a:r>
              <a:rPr lang="en-US" altLang="en-US" sz="3200" dirty="0" smtClean="0"/>
              <a:t>Altered chemical signature attracts other forest pests</a:t>
            </a:r>
            <a:endParaRPr lang="en-US" alt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4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" y="340822"/>
            <a:ext cx="12157306" cy="640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2052918"/>
            <a:ext cx="2205153" cy="47415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691"/>
            <a:ext cx="7614459" cy="2676697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ard Maple = Sugar Maple =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Acer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saccharum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" y="2964393"/>
            <a:ext cx="8947150" cy="38352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459" y="0"/>
            <a:ext cx="4577541" cy="3433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3494" y="2071171"/>
            <a:ext cx="199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Norway maple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69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755" y="0"/>
            <a:ext cx="9404723" cy="1005840"/>
          </a:xfrm>
        </p:spPr>
        <p:txBody>
          <a:bodyPr/>
          <a:lstStyle/>
          <a:p>
            <a:r>
              <a:rPr lang="en-US" dirty="0" smtClean="0"/>
              <a:t>Mystery Bleeding Canker, 2013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946" y="1440578"/>
            <a:ext cx="2657108" cy="4577208"/>
          </a:xfrm>
          <a:noFill/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509"/>
            <a:ext cx="4862946" cy="607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54" y="689956"/>
            <a:ext cx="4602480" cy="616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4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3" y="186710"/>
            <a:ext cx="11953700" cy="1400530"/>
          </a:xfrm>
        </p:spPr>
        <p:txBody>
          <a:bodyPr/>
          <a:lstStyle/>
          <a:p>
            <a:pPr algn="ctr"/>
            <a:r>
              <a:rPr lang="en-US" sz="4400" b="1" dirty="0" smtClean="0"/>
              <a:t>Stress leads to helicopters</a:t>
            </a:r>
            <a:r>
              <a:rPr lang="en-US" sz="4000" dirty="0" smtClean="0"/>
              <a:t>.</a:t>
            </a:r>
            <a:br>
              <a:rPr lang="en-US" sz="4000" dirty="0" smtClean="0"/>
            </a:br>
            <a:r>
              <a:rPr lang="en-US" sz="3200" dirty="0" smtClean="0"/>
              <a:t>Distress Crop vs. Mast Year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6084" y="2665658"/>
            <a:ext cx="6324600" cy="4000500"/>
          </a:xfrm>
          <a:noFill/>
          <a:extLst>
            <a:ext uri="{91240B29-F687-4F45-9708-019B960494DF}">
              <a14:hiddenLine xmlns:a14="http://schemas.microsoft.com/office/drawing/2010/main" w="508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953" y="2884516"/>
            <a:ext cx="5410200" cy="378164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508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3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07" y="2276"/>
            <a:ext cx="9404723" cy="928749"/>
          </a:xfrm>
        </p:spPr>
        <p:txBody>
          <a:bodyPr/>
          <a:lstStyle/>
          <a:p>
            <a:r>
              <a:rPr lang="en-US" sz="4000" dirty="0" smtClean="0">
                <a:solidFill>
                  <a:srgbClr val="EBEBEB"/>
                </a:solidFill>
              </a:rPr>
              <a:t>And, helicopters lead to stress…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752693"/>
            <a:ext cx="9653358" cy="610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7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2" y="64732"/>
            <a:ext cx="11737571" cy="1400530"/>
          </a:xfrm>
        </p:spPr>
        <p:txBody>
          <a:bodyPr/>
          <a:lstStyle/>
          <a:p>
            <a:r>
              <a:rPr lang="en-US" sz="3200" b="1" dirty="0" smtClean="0"/>
              <a:t>Other tree species affected by distress crops as well.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38" y="698270"/>
            <a:ext cx="8754090" cy="613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8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96" y="78644"/>
            <a:ext cx="11897795" cy="1725217"/>
          </a:xfrm>
        </p:spPr>
        <p:txBody>
          <a:bodyPr/>
          <a:lstStyle/>
          <a:p>
            <a:r>
              <a:rPr lang="en-US" dirty="0" smtClean="0"/>
              <a:t>2016: </a:t>
            </a:r>
            <a:r>
              <a:rPr lang="en-US" sz="3600" dirty="0" smtClean="0"/>
              <a:t>Unprecedented low soil moisture.</a:t>
            </a:r>
            <a:br>
              <a:rPr lang="en-US" sz="3600" dirty="0" smtClean="0"/>
            </a:br>
            <a:r>
              <a:rPr lang="en-US" dirty="0" smtClean="0"/>
              <a:t>2017: </a:t>
            </a:r>
            <a:r>
              <a:rPr lang="en-US" sz="2800" dirty="0" smtClean="0"/>
              <a:t>Distress Crop, FTC Outbreaks cause further damage.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27214"/>
            <a:ext cx="5486400" cy="513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14"/>
            <a:ext cx="7298575" cy="547393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81549" y="4039985"/>
            <a:ext cx="5968304" cy="21981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" y="74816"/>
            <a:ext cx="11463251" cy="1620980"/>
          </a:xfrm>
        </p:spPr>
        <p:txBody>
          <a:bodyPr/>
          <a:lstStyle/>
          <a:p>
            <a:pPr algn="ctr"/>
            <a:r>
              <a:rPr lang="en-US" b="1" dirty="0" smtClean="0"/>
              <a:t>Christmas in July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06" y="1803862"/>
            <a:ext cx="11504814" cy="4962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According to the NYS DEC, in excess of </a:t>
            </a:r>
            <a:r>
              <a:rPr lang="en-US" sz="3600" b="1" dirty="0" smtClean="0"/>
              <a:t>200,000 acres </a:t>
            </a:r>
            <a:r>
              <a:rPr lang="en-US" sz="3600" dirty="0" smtClean="0"/>
              <a:t>of FTC-defoliated maples in NNY </a:t>
            </a:r>
            <a:r>
              <a:rPr lang="en-US" sz="3600" b="1" dirty="0" smtClean="0"/>
              <a:t>DID NOT REFOLIATE </a:t>
            </a:r>
            <a:r>
              <a:rPr lang="en-US" sz="3600" dirty="0" smtClean="0"/>
              <a:t>to any significant extent. The forest looked like winter from June through October. Minus the snow…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0993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0" y="0"/>
            <a:ext cx="7566865" cy="1504604"/>
          </a:xfrm>
        </p:spPr>
        <p:txBody>
          <a:bodyPr/>
          <a:lstStyle/>
          <a:p>
            <a:r>
              <a:rPr lang="en-US" sz="3200" b="1" dirty="0" smtClean="0"/>
              <a:t>Near Altona: ~1,000 acres affected. </a:t>
            </a:r>
            <a:br>
              <a:rPr lang="en-US" sz="3200" b="1" dirty="0" smtClean="0"/>
            </a:br>
            <a:r>
              <a:rPr lang="en-US" sz="2400" dirty="0" smtClean="0"/>
              <a:t>Sugar maples are the only species which failed to </a:t>
            </a:r>
            <a:r>
              <a:rPr lang="en-US" sz="2400" dirty="0" err="1" smtClean="0"/>
              <a:t>refoliate</a:t>
            </a:r>
            <a:r>
              <a:rPr lang="en-US" sz="2400" dirty="0" smtClean="0"/>
              <a:t>.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85" y="899548"/>
            <a:ext cx="4406492" cy="58753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2" y="1566785"/>
            <a:ext cx="4800600" cy="52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6" y="58190"/>
            <a:ext cx="10931237" cy="1354974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late than never?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October 27</a:t>
            </a:r>
            <a:r>
              <a:rPr lang="en-US" sz="3200" smtClean="0"/>
              <a:t>, 2017: </a:t>
            </a:r>
            <a:r>
              <a:rPr lang="en-US" sz="3200" dirty="0" smtClean="0"/>
              <a:t>leaf-out on South-facing slopes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42" y="1662545"/>
            <a:ext cx="6849688" cy="513726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 flipV="1">
            <a:off x="1103313" y="6248399"/>
            <a:ext cx="1706390" cy="4932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7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1" y="42615"/>
            <a:ext cx="10806545" cy="140053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552" y="1443145"/>
            <a:ext cx="8122282" cy="5414855"/>
          </a:xfrm>
        </p:spPr>
      </p:pic>
    </p:spTree>
    <p:extLst>
      <p:ext uri="{BB962C8B-B14F-4D97-AF65-F5344CB8AC3E}">
        <p14:creationId xmlns:p14="http://schemas.microsoft.com/office/powerpoint/2010/main" val="38501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421687" cy="1400530"/>
          </a:xfrm>
        </p:spPr>
        <p:txBody>
          <a:bodyPr/>
          <a:lstStyle/>
          <a:p>
            <a:r>
              <a:rPr lang="en-US" sz="2000" b="1" dirty="0" smtClean="0"/>
              <a:t>Note proliferation of adventitious buds. And terminal bud scar spacing for past 5 years…</a:t>
            </a:r>
            <a:br>
              <a:rPr lang="en-US" sz="2000" b="1" dirty="0" smtClean="0"/>
            </a:br>
            <a:r>
              <a:rPr lang="en-US" sz="2000" b="1" dirty="0" smtClean="0"/>
              <a:t>End buds are mush—frozen while still succulent.</a:t>
            </a:r>
            <a:endParaRPr lang="en-US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1475" y="1265807"/>
            <a:ext cx="8388289" cy="5592193"/>
          </a:xfrm>
        </p:spPr>
      </p:pic>
    </p:spTree>
    <p:extLst>
      <p:ext uri="{BB962C8B-B14F-4D97-AF65-F5344CB8AC3E}">
        <p14:creationId xmlns:p14="http://schemas.microsoft.com/office/powerpoint/2010/main" val="34677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003"/>
            <a:ext cx="12192000" cy="1787237"/>
          </a:xfrm>
        </p:spPr>
        <p:txBody>
          <a:bodyPr/>
          <a:lstStyle/>
          <a:p>
            <a:pPr algn="ctr"/>
            <a:r>
              <a:rPr lang="en-US" dirty="0" smtClean="0"/>
              <a:t>Most recent hard time: Eastern Tent Caterpillar (ETC) &amp; Forest Tent </a:t>
            </a:r>
            <a:r>
              <a:rPr lang="en-US" dirty="0"/>
              <a:t>Caterpillar </a:t>
            </a:r>
            <a:r>
              <a:rPr lang="en-US" dirty="0" smtClean="0"/>
              <a:t>(FTC)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726"/>
            <a:ext cx="5810596" cy="41779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44" y="2269376"/>
            <a:ext cx="6381356" cy="39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38" y="1757816"/>
            <a:ext cx="9404723" cy="1400530"/>
          </a:xfrm>
        </p:spPr>
        <p:txBody>
          <a:bodyPr/>
          <a:lstStyle/>
          <a:p>
            <a:pPr algn="ctr"/>
            <a:r>
              <a:rPr lang="en-US" sz="7200" b="1" dirty="0"/>
              <a:t>Other Stressors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9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NOOOOOOOO!!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31" y="1966003"/>
            <a:ext cx="4229472" cy="4534549"/>
          </a:xfrm>
        </p:spPr>
      </p:pic>
    </p:spTree>
    <p:extLst>
      <p:ext uri="{BB962C8B-B14F-4D97-AF65-F5344CB8AC3E}">
        <p14:creationId xmlns:p14="http://schemas.microsoft.com/office/powerpoint/2010/main" val="23608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Better…a little.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20" y="2574577"/>
            <a:ext cx="7281948" cy="4084737"/>
          </a:xfrm>
        </p:spPr>
      </p:pic>
    </p:spTree>
    <p:extLst>
      <p:ext uri="{BB962C8B-B14F-4D97-AF65-F5344CB8AC3E}">
        <p14:creationId xmlns:p14="http://schemas.microsoft.com/office/powerpoint/2010/main" val="3150479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456" y="2204333"/>
            <a:ext cx="6146544" cy="43025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" y="0"/>
            <a:ext cx="585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20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09" y="74814"/>
            <a:ext cx="7440638" cy="1576321"/>
          </a:xfrm>
        </p:spPr>
        <p:txBody>
          <a:bodyPr/>
          <a:lstStyle/>
          <a:p>
            <a:r>
              <a:rPr lang="en-US" b="1" dirty="0" smtClean="0"/>
              <a:t>Root-zone damage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78" y="3107834"/>
            <a:ext cx="5217622" cy="375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03613"/>
          <p:cNvPicPr>
            <a:picLocks noChangeAspect="1" noChangeArrowheads="1"/>
          </p:cNvPicPr>
          <p:nvPr/>
        </p:nvPicPr>
        <p:blipFill>
          <a:blip r:embed="rId3">
            <a:lum bright="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48" y="3107834"/>
            <a:ext cx="4021030" cy="3691976"/>
          </a:xfrm>
          <a:prstGeom prst="rect">
            <a:avLst/>
          </a:prstGeom>
          <a:noFill/>
          <a:ln w="508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015"/>
            <a:ext cx="3640236" cy="632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01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7" y="203827"/>
            <a:ext cx="11213869" cy="140053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Maple Leafcutter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800" b="1" i="1" dirty="0" err="1">
                <a:solidFill>
                  <a:schemeClr val="tx1"/>
                </a:solidFill>
              </a:rPr>
              <a:t>Paraclemensia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acerifoliella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0638" y="1604357"/>
            <a:ext cx="6406883" cy="52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71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9641" y="2011231"/>
            <a:ext cx="6462359" cy="48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74" y="3179795"/>
            <a:ext cx="5517308" cy="367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3785" y="-81960"/>
            <a:ext cx="5123045" cy="34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91" y="16944"/>
            <a:ext cx="2726520" cy="204489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60" y="412492"/>
            <a:ext cx="2780831" cy="278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18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174586"/>
            <a:ext cx="9404723" cy="1400530"/>
          </a:xfrm>
        </p:spPr>
        <p:txBody>
          <a:bodyPr/>
          <a:lstStyle/>
          <a:p>
            <a:r>
              <a:rPr lang="en-US" altLang="en-US" sz="4400" dirty="0"/>
              <a:t>European Fruit </a:t>
            </a:r>
            <a:r>
              <a:rPr lang="en-US" altLang="en-US" sz="4400" dirty="0" err="1"/>
              <a:t>Lecanium</a:t>
            </a:r>
            <a:r>
              <a:rPr lang="en-US" altLang="en-US" sz="4400" dirty="0"/>
              <a:t>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50" y="1575116"/>
            <a:ext cx="8743731" cy="515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436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23" y="120209"/>
            <a:ext cx="9404723" cy="1400530"/>
          </a:xfrm>
        </p:spPr>
        <p:txBody>
          <a:bodyPr/>
          <a:lstStyle/>
          <a:p>
            <a:pPr algn="ctr"/>
            <a:r>
              <a:rPr lang="en-US" sz="3600" b="1" dirty="0" smtClean="0"/>
              <a:t>Excessive Tapping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98" y="963786"/>
            <a:ext cx="5895729" cy="5895729"/>
          </a:xfrm>
        </p:spPr>
      </p:pic>
    </p:spTree>
    <p:extLst>
      <p:ext uri="{BB962C8B-B14F-4D97-AF65-F5344CB8AC3E}">
        <p14:creationId xmlns:p14="http://schemas.microsoft.com/office/powerpoint/2010/main" val="3550044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1899133"/>
            <a:ext cx="9404723" cy="1400530"/>
          </a:xfrm>
        </p:spPr>
        <p:txBody>
          <a:bodyPr/>
          <a:lstStyle/>
          <a:p>
            <a:pPr algn="ctr"/>
            <a:r>
              <a:rPr lang="en-US" sz="5400" b="1" dirty="0"/>
              <a:t>Evaluating maple </a:t>
            </a:r>
            <a:r>
              <a:rPr lang="en-US" sz="5400" b="1" dirty="0" smtClean="0"/>
              <a:t>vitality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8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" y="-91440"/>
            <a:ext cx="12003579" cy="1246909"/>
          </a:xfrm>
        </p:spPr>
        <p:txBody>
          <a:bodyPr/>
          <a:lstStyle/>
          <a:p>
            <a:r>
              <a:rPr lang="en-US" dirty="0" smtClean="0"/>
              <a:t>ETC: </a:t>
            </a:r>
            <a:r>
              <a:rPr lang="en-US" sz="2800" b="1" dirty="0"/>
              <a:t>make “</a:t>
            </a:r>
            <a:r>
              <a:rPr lang="en-US" sz="2800" b="1" dirty="0" smtClean="0"/>
              <a:t>tents” (</a:t>
            </a:r>
            <a:r>
              <a:rPr lang="en-US" sz="2800" b="1" dirty="0"/>
              <a:t>pennies optional</a:t>
            </a:r>
            <a:r>
              <a:rPr lang="en-US" sz="2800" b="1" dirty="0" smtClean="0"/>
              <a:t>); </a:t>
            </a:r>
            <a:r>
              <a:rPr lang="en-US" sz="2800" b="1" dirty="0"/>
              <a:t>egg </a:t>
            </a:r>
            <a:r>
              <a:rPr lang="en-US" sz="2800" b="1" dirty="0" smtClean="0"/>
              <a:t>masses more tapered at ends; larvae have “road” down their backs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54" y="2585259"/>
            <a:ext cx="6603347" cy="4403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4058"/>
            <a:ext cx="5469774" cy="3594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469"/>
            <a:ext cx="5469774" cy="32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251170" cy="2656955"/>
          </a:xfrm>
        </p:spPr>
        <p:txBody>
          <a:bodyPr/>
          <a:lstStyle/>
          <a:p>
            <a:r>
              <a:rPr lang="en-US" sz="4000" b="1" dirty="0"/>
              <a:t>Early fall color</a:t>
            </a:r>
            <a:r>
              <a:rPr lang="en-US" sz="4000" dirty="0"/>
              <a:t>, in part or whole crown.</a:t>
            </a:r>
            <a:br>
              <a:rPr lang="en-US" sz="4000" dirty="0"/>
            </a:br>
            <a:endParaRPr lang="en-US" sz="40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567" y="2052918"/>
            <a:ext cx="11238807" cy="441438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653"/>
            <a:ext cx="4249189" cy="3186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38" y="0"/>
            <a:ext cx="5870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Crown thinning/ dieback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" y="1395846"/>
            <a:ext cx="4106487" cy="54621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11" y="6650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89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15" y="0"/>
            <a:ext cx="9404723" cy="1400530"/>
          </a:xfrm>
        </p:spPr>
        <p:txBody>
          <a:bodyPr/>
          <a:lstStyle/>
          <a:p>
            <a:r>
              <a:rPr lang="en-US" dirty="0" smtClean="0"/>
              <a:t>Yum…honey mushrooms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64" y="1152983"/>
            <a:ext cx="74406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018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142274" cy="1400530"/>
          </a:xfrm>
        </p:spPr>
        <p:txBody>
          <a:bodyPr/>
          <a:lstStyle/>
          <a:p>
            <a:r>
              <a:rPr lang="en-US" i="1" dirty="0" err="1" smtClean="0"/>
              <a:t>Armillaria</a:t>
            </a:r>
            <a:r>
              <a:rPr lang="en-US" i="1" dirty="0" smtClean="0"/>
              <a:t> </a:t>
            </a:r>
            <a:r>
              <a:rPr lang="en-US" i="1" dirty="0" err="1" smtClean="0"/>
              <a:t>mellea</a:t>
            </a:r>
            <a:r>
              <a:rPr lang="en-US" dirty="0" smtClean="0"/>
              <a:t>, a virulent pathogen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37" y="1379913"/>
            <a:ext cx="8505494" cy="536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" y="1379913"/>
            <a:ext cx="3574472" cy="536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093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333"/>
            <a:ext cx="10756669" cy="1400530"/>
          </a:xfrm>
        </p:spPr>
        <p:txBody>
          <a:bodyPr/>
          <a:lstStyle/>
          <a:p>
            <a:r>
              <a:rPr lang="en-US" sz="3200" dirty="0" smtClean="0"/>
              <a:t>Wound response/ tap-hole closure: 1-2 years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" y="2068710"/>
            <a:ext cx="5952464" cy="44643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10" y="1912349"/>
            <a:ext cx="6082144" cy="45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67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47" y="86958"/>
            <a:ext cx="9404723" cy="1135013"/>
          </a:xfrm>
        </p:spPr>
        <p:txBody>
          <a:bodyPr/>
          <a:lstStyle/>
          <a:p>
            <a:r>
              <a:rPr lang="en-US" dirty="0" smtClean="0"/>
              <a:t>Diameter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7488"/>
            <a:ext cx="6816435" cy="53705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40000"/>
              </a:spcBef>
              <a:spcAft>
                <a:spcPct val="20000"/>
              </a:spcAft>
              <a:buNone/>
            </a:pPr>
            <a:endParaRPr lang="en-US" altLang="en-US" sz="2400" dirty="0"/>
          </a:p>
        </p:txBody>
      </p:sp>
      <p:pic>
        <p:nvPicPr>
          <p:cNvPr id="4" name="Picture 4" descr="DSC02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8206" r="21484" b="-108"/>
          <a:stretch>
            <a:fillRect/>
          </a:stretch>
        </p:blipFill>
        <p:spPr bwMode="auto">
          <a:xfrm>
            <a:off x="5227447" y="337357"/>
            <a:ext cx="4988894" cy="6425047"/>
          </a:xfrm>
          <a:prstGeom prst="rect">
            <a:avLst/>
          </a:prstGeom>
          <a:noFill/>
          <a:ln w="508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886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208"/>
            <a:ext cx="6783185" cy="2124227"/>
          </a:xfrm>
        </p:spPr>
        <p:txBody>
          <a:bodyPr/>
          <a:lstStyle/>
          <a:p>
            <a:pPr algn="ctr"/>
            <a:r>
              <a:rPr lang="en-US" sz="3600" b="1" dirty="0"/>
              <a:t>Twig elongation: reading between </a:t>
            </a:r>
            <a:r>
              <a:rPr lang="en-US" sz="3600" b="1" dirty="0" smtClean="0"/>
              <a:t>terminal-bud </a:t>
            </a:r>
            <a:r>
              <a:rPr lang="en-US" sz="3600" b="1" dirty="0"/>
              <a:t>scars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" y="1753985"/>
            <a:ext cx="6384279" cy="4777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16" y="120208"/>
            <a:ext cx="5505574" cy="65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59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0778"/>
            <a:ext cx="4705005" cy="58355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69" y="1379913"/>
            <a:ext cx="7461831" cy="53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17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4" y="0"/>
            <a:ext cx="11906107" cy="1400530"/>
          </a:xfrm>
        </p:spPr>
        <p:txBody>
          <a:bodyPr/>
          <a:lstStyle/>
          <a:p>
            <a:r>
              <a:rPr lang="en-US" sz="2800" b="1" dirty="0" smtClean="0"/>
              <a:t>Poor</a:t>
            </a:r>
            <a:endParaRPr lang="en-US" sz="2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5784" y="820474"/>
            <a:ext cx="8946541" cy="4195481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439" y="484910"/>
            <a:ext cx="11410561" cy="63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66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10" y="2061231"/>
            <a:ext cx="8946541" cy="419548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 smtClean="0"/>
              <a:t>Good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94" y="66467"/>
            <a:ext cx="9705673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78923"/>
          </a:xfrm>
        </p:spPr>
        <p:txBody>
          <a:bodyPr/>
          <a:lstStyle/>
          <a:p>
            <a:r>
              <a:rPr lang="en-US" dirty="0" smtClean="0"/>
              <a:t>FTC: </a:t>
            </a:r>
            <a:r>
              <a:rPr lang="en-US" sz="3200" b="1" dirty="0"/>
              <a:t>NO </a:t>
            </a:r>
            <a:r>
              <a:rPr lang="en-US" sz="3200" b="1" dirty="0" smtClean="0"/>
              <a:t>TENTS; egg </a:t>
            </a:r>
            <a:r>
              <a:rPr lang="en-US" sz="3200" b="1" dirty="0"/>
              <a:t>masses more </a:t>
            </a:r>
            <a:r>
              <a:rPr lang="en-US" sz="3200" b="1" dirty="0" smtClean="0"/>
              <a:t>squared-off at ends; </a:t>
            </a:r>
            <a:r>
              <a:rPr lang="en-US" sz="3200" b="1" dirty="0"/>
              <a:t>larvae </a:t>
            </a:r>
            <a:r>
              <a:rPr lang="en-US" sz="3200" b="1" dirty="0" smtClean="0"/>
              <a:t>have “footprints” </a:t>
            </a:r>
            <a:r>
              <a:rPr lang="en-US" sz="3200" b="1" dirty="0"/>
              <a:t>down their </a:t>
            </a:r>
            <a:r>
              <a:rPr lang="en-US" sz="3200" b="1" dirty="0" smtClean="0"/>
              <a:t>backs.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369"/>
            <a:ext cx="5675980" cy="28915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00" y="2794369"/>
            <a:ext cx="6604500" cy="31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Monitor potential stressors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2052919"/>
            <a:ext cx="9634217" cy="407356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40000"/>
              </a:spcBef>
              <a:spcAft>
                <a:spcPct val="35000"/>
              </a:spcAft>
            </a:pPr>
            <a:r>
              <a:rPr lang="en-US" altLang="en-US" sz="2800" dirty="0"/>
              <a:t>Check for insect activity</a:t>
            </a:r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35000"/>
              </a:spcAft>
            </a:pPr>
            <a:r>
              <a:rPr lang="en-US" altLang="en-US" sz="2800" dirty="0"/>
              <a:t>Record </a:t>
            </a:r>
            <a:r>
              <a:rPr lang="en-US" altLang="en-US" sz="2800" dirty="0" smtClean="0"/>
              <a:t>rainfall</a:t>
            </a:r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35000"/>
              </a:spcAft>
            </a:pPr>
            <a:r>
              <a:rPr lang="en-US" altLang="en-US" sz="2800" dirty="0" smtClean="0"/>
              <a:t>Check soil moisture maps</a:t>
            </a:r>
            <a:endParaRPr lang="en-US" altLang="en-US" sz="2800" dirty="0"/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35000"/>
              </a:spcAft>
            </a:pPr>
            <a:r>
              <a:rPr lang="en-US" altLang="en-US" sz="2800" dirty="0"/>
              <a:t>Supervise </a:t>
            </a:r>
            <a:r>
              <a:rPr lang="en-US" altLang="en-US" sz="2800" dirty="0" smtClean="0"/>
              <a:t>logging—</a:t>
            </a:r>
            <a:r>
              <a:rPr lang="en-US" altLang="en-US" sz="2800" b="1" dirty="0" smtClean="0"/>
              <a:t>no work in wet-soil conditions!!</a:t>
            </a:r>
            <a:endParaRPr lang="en-US" altLang="en-US" sz="2800" b="1" dirty="0"/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35000"/>
              </a:spcAft>
            </a:pPr>
            <a:r>
              <a:rPr lang="en-US" altLang="en-US" sz="2800" dirty="0"/>
              <a:t>Relocate “bad” skid or tractor trails</a:t>
            </a:r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35000"/>
              </a:spcAft>
            </a:pPr>
            <a:r>
              <a:rPr lang="en-US" altLang="en-US" sz="2800" dirty="0"/>
              <a:t>Evaluate crown closure and stocking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02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601"/>
            <a:ext cx="9908772" cy="2080520"/>
          </a:xfrm>
        </p:spPr>
        <p:txBody>
          <a:bodyPr/>
          <a:lstStyle/>
          <a:p>
            <a:r>
              <a:rPr lang="en-US" altLang="en-US" sz="3200" b="1" u="sng" dirty="0" smtClean="0"/>
              <a:t>Cull diseased trees</a:t>
            </a:r>
            <a:r>
              <a:rPr lang="en-US" altLang="en-US" sz="2000" b="1" dirty="0" smtClean="0"/>
              <a:t/>
            </a:r>
            <a:br>
              <a:rPr lang="en-US" altLang="en-US" sz="2000" b="1" dirty="0" smtClean="0"/>
            </a:br>
            <a:r>
              <a:rPr lang="en-US" altLang="en-US" sz="2400" b="1" dirty="0" smtClean="0"/>
              <a:t>“Diseased </a:t>
            </a:r>
            <a:r>
              <a:rPr lang="en-US" altLang="en-US" sz="2400" b="1" dirty="0"/>
              <a:t>and damaged stems may spread inoculum, or may break and fall and damage other trees.  Minimally they occupy growing space that doesn’t produce a high quality </a:t>
            </a:r>
            <a:r>
              <a:rPr lang="en-US" altLang="en-US" sz="2400" b="1" dirty="0" smtClean="0"/>
              <a:t>product.” </a:t>
            </a:r>
            <a:br>
              <a:rPr lang="en-US" altLang="en-US" sz="2400" b="1" dirty="0" smtClean="0"/>
            </a:br>
            <a:r>
              <a:rPr lang="en-US" altLang="en-US" sz="1800" dirty="0" smtClean="0"/>
              <a:t>–Peter Smallidge, Cornell State Extension Forester </a:t>
            </a:r>
            <a:endParaRPr lang="en-US" sz="1600" dirty="0"/>
          </a:p>
        </p:txBody>
      </p:sp>
      <p:pic>
        <p:nvPicPr>
          <p:cNvPr id="4" name="Picture 4" descr="DSC030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r="7584"/>
          <a:stretch>
            <a:fillRect/>
          </a:stretch>
        </p:blipFill>
        <p:spPr>
          <a:xfrm>
            <a:off x="2341015" y="2088832"/>
            <a:ext cx="6270970" cy="4703271"/>
          </a:xfr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322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36" y="0"/>
            <a:ext cx="9404723" cy="847898"/>
          </a:xfrm>
        </p:spPr>
        <p:txBody>
          <a:bodyPr/>
          <a:lstStyle/>
          <a:p>
            <a:r>
              <a:rPr lang="en-US" dirty="0" smtClean="0"/>
              <a:t>Other strategies: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" y="1396213"/>
            <a:ext cx="1296785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Wear hardhats at all times.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" y="2764934"/>
            <a:ext cx="5021914" cy="3635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41" y="38358"/>
            <a:ext cx="7004859" cy="67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6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014"/>
            <a:ext cx="11937076" cy="1400530"/>
          </a:xfrm>
        </p:spPr>
        <p:txBody>
          <a:bodyPr/>
          <a:lstStyle/>
          <a:p>
            <a:pPr algn="ctr"/>
            <a:r>
              <a:rPr lang="en-US" sz="3600" b="1" dirty="0"/>
              <a:t>Forest-Tent Caterpillar</a:t>
            </a:r>
            <a:r>
              <a:rPr lang="en-US" sz="4000" b="1" dirty="0"/>
              <a:t> </a:t>
            </a:r>
            <a:r>
              <a:rPr lang="en-US" sz="3200" b="1" dirty="0"/>
              <a:t>(</a:t>
            </a:r>
            <a:r>
              <a:rPr lang="en-US" sz="3200" b="1" i="1" dirty="0" err="1"/>
              <a:t>Malacosoma</a:t>
            </a:r>
            <a:r>
              <a:rPr lang="en-US" sz="3200" b="1" i="1" dirty="0"/>
              <a:t> </a:t>
            </a:r>
            <a:r>
              <a:rPr lang="en-US" sz="3200" b="1" i="1" dirty="0" err="1"/>
              <a:t>disstria</a:t>
            </a:r>
            <a:r>
              <a:rPr lang="en-US" sz="3200" b="1" dirty="0" smtClean="0"/>
              <a:t>)</a:t>
            </a:r>
            <a:br>
              <a:rPr lang="en-US" sz="3200" b="1" dirty="0" smtClean="0"/>
            </a:br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and 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instar larvae</a:t>
            </a:r>
            <a:r>
              <a:rPr lang="en-US" sz="4400" b="1" dirty="0"/>
              <a:t/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19" y="2552163"/>
            <a:ext cx="5768081" cy="382535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454"/>
            <a:ext cx="5818909" cy="38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62" y="62020"/>
            <a:ext cx="11324216" cy="869005"/>
          </a:xfrm>
        </p:spPr>
        <p:txBody>
          <a:bodyPr/>
          <a:lstStyle/>
          <a:p>
            <a:pPr algn="ctr"/>
            <a:r>
              <a:rPr lang="en-US" dirty="0" smtClean="0"/>
              <a:t>How Many Caterpillars?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9585"/>
            <a:ext cx="12192000" cy="5694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“During </a:t>
            </a:r>
            <a:r>
              <a:rPr lang="en-US" sz="2800" dirty="0"/>
              <a:t>outbreaks, </a:t>
            </a:r>
            <a:r>
              <a:rPr lang="en-US" sz="2800" dirty="0" smtClean="0"/>
              <a:t>caterpillar biomass </a:t>
            </a:r>
            <a:r>
              <a:rPr lang="en-US" sz="2800" b="1" dirty="0" smtClean="0"/>
              <a:t>greatly exceeds </a:t>
            </a:r>
            <a:r>
              <a:rPr lang="en-US" sz="2800" b="1" dirty="0"/>
              <a:t>the collective biomass of all </a:t>
            </a:r>
            <a:r>
              <a:rPr lang="en-US" sz="2800" b="1" dirty="0" smtClean="0"/>
              <a:t>other </a:t>
            </a:r>
            <a:r>
              <a:rPr lang="en-US" sz="2800" b="1" dirty="0"/>
              <a:t>animals in the forest</a:t>
            </a:r>
            <a:r>
              <a:rPr lang="en-US" sz="2800" dirty="0"/>
              <a:t>.  </a:t>
            </a:r>
            <a:r>
              <a:rPr lang="en-US" sz="2800" dirty="0">
                <a:solidFill>
                  <a:schemeClr val="bg1"/>
                </a:solidFill>
              </a:rPr>
              <a:t>Dr. Jens Roland, </a:t>
            </a:r>
            <a:r>
              <a:rPr lang="en-US" sz="2800" dirty="0" smtClean="0">
                <a:solidFill>
                  <a:schemeClr val="bg1"/>
                </a:solidFill>
              </a:rPr>
              <a:t>University </a:t>
            </a:r>
            <a:r>
              <a:rPr lang="en-US" sz="2800" dirty="0">
                <a:solidFill>
                  <a:schemeClr val="bg1"/>
                </a:solidFill>
              </a:rPr>
              <a:t>of Alberta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>
                <a:solidFill>
                  <a:schemeClr val="bg1"/>
                </a:solidFill>
              </a:rPr>
              <a:t>estimated the biomass (total weight) of </a:t>
            </a:r>
            <a:r>
              <a:rPr lang="en-US" sz="2800" dirty="0" smtClean="0">
                <a:solidFill>
                  <a:schemeClr val="bg1"/>
                </a:solidFill>
              </a:rPr>
              <a:t>FTC </a:t>
            </a:r>
            <a:r>
              <a:rPr lang="en-US" sz="2800" dirty="0">
                <a:solidFill>
                  <a:schemeClr val="bg1"/>
                </a:solidFill>
              </a:rPr>
              <a:t>per square kilometer of forest during the peak of an outbreak </a:t>
            </a:r>
            <a:r>
              <a:rPr lang="en-US" sz="2800" dirty="0" smtClean="0">
                <a:solidFill>
                  <a:schemeClr val="bg1"/>
                </a:solidFill>
              </a:rPr>
              <a:t>to </a:t>
            </a:r>
            <a:r>
              <a:rPr lang="en-US" sz="2800" dirty="0">
                <a:solidFill>
                  <a:schemeClr val="bg1"/>
                </a:solidFill>
              </a:rPr>
              <a:t>be </a:t>
            </a:r>
            <a:r>
              <a:rPr lang="en-US" sz="2800" b="1" dirty="0" smtClean="0">
                <a:solidFill>
                  <a:schemeClr val="bg1"/>
                </a:solidFill>
              </a:rPr>
              <a:t>equivalent to </a:t>
            </a:r>
            <a:r>
              <a:rPr lang="en-US" sz="2800" b="1" dirty="0">
                <a:solidFill>
                  <a:schemeClr val="bg1"/>
                </a:solidFill>
              </a:rPr>
              <a:t>that of 657 </a:t>
            </a:r>
            <a:r>
              <a:rPr lang="en-US" sz="2800" b="1" dirty="0" smtClean="0">
                <a:solidFill>
                  <a:schemeClr val="bg1"/>
                </a:solidFill>
              </a:rPr>
              <a:t>caribou.</a:t>
            </a:r>
            <a:r>
              <a:rPr lang="en-US" sz="2800" dirty="0" smtClean="0"/>
              <a:t>”</a:t>
            </a:r>
            <a:r>
              <a:rPr lang="en-US" sz="2800" b="1" dirty="0" smtClean="0"/>
              <a:t> </a:t>
            </a:r>
            <a:r>
              <a:rPr lang="en-US" sz="1400" dirty="0" smtClean="0"/>
              <a:t>Terence Fitzgerald, </a:t>
            </a:r>
            <a:r>
              <a:rPr lang="en-US" sz="1400" i="1" dirty="0"/>
              <a:t>The Tent Caterpillars</a:t>
            </a:r>
            <a:r>
              <a:rPr lang="en-US" sz="1400" dirty="0"/>
              <a:t>, 1995, Cornell Univ. Press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58" y="3060979"/>
            <a:ext cx="6745424" cy="37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" y="62019"/>
            <a:ext cx="11324217" cy="1218141"/>
          </a:xfrm>
        </p:spPr>
        <p:txBody>
          <a:bodyPr/>
          <a:lstStyle/>
          <a:p>
            <a:r>
              <a:rPr lang="en-US" dirty="0" smtClean="0"/>
              <a:t>Gypsy Moths: </a:t>
            </a:r>
            <a:br>
              <a:rPr lang="en-US" dirty="0" smtClean="0"/>
            </a:br>
            <a:r>
              <a:rPr lang="en-US" sz="3200" dirty="0" smtClean="0"/>
              <a:t>Just to compare with tent-cats.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0" y="3478876"/>
            <a:ext cx="4505499" cy="33791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" y="2221285"/>
            <a:ext cx="6869208" cy="4636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0"/>
            <a:ext cx="5303520" cy="34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97" y="1425307"/>
            <a:ext cx="10723418" cy="3088504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Some tents are not a problem.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895</TotalTime>
  <Words>656</Words>
  <Application>Microsoft Office PowerPoint</Application>
  <PresentationFormat>Custom</PresentationFormat>
  <Paragraphs>87</Paragraphs>
  <Slides>52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Ion</vt:lpstr>
      <vt:lpstr>Hard Times for Hard Maples   </vt:lpstr>
      <vt:lpstr>Hard Maple = Sugar Maple = Acer saccharum</vt:lpstr>
      <vt:lpstr>Most recent hard time: Eastern Tent Caterpillar (ETC) &amp; Forest Tent Caterpillar (FTC)</vt:lpstr>
      <vt:lpstr>ETC: make “tents” (pennies optional); egg masses more tapered at ends; larvae have “road” down their backs</vt:lpstr>
      <vt:lpstr>FTC: NO TENTS; egg masses more squared-off at ends; larvae have “footprints” down their backs.</vt:lpstr>
      <vt:lpstr>Forest-Tent Caterpillar (Malacosoma disstria) 2nd and 5th instar larvae </vt:lpstr>
      <vt:lpstr>How Many Caterpillars?</vt:lpstr>
      <vt:lpstr>Gypsy Moths:  Just to compare with tent-cats.</vt:lpstr>
      <vt:lpstr>Some tents are not a problem.</vt:lpstr>
      <vt:lpstr>Fall Webworm</vt:lpstr>
      <vt:lpstr>Cat Tents:  Unlike tent-cats, they do not pose a significant threat to maples.</vt:lpstr>
      <vt:lpstr>Setting the Stage: SUNY-ESF Study Bishop et al, 21 October 2015, Ecosphere </vt:lpstr>
      <vt:lpstr>Enter Sandman: 2012 and 2016 NNY Droughts</vt:lpstr>
      <vt:lpstr>Droughts: Not just for the tropics anymore.</vt:lpstr>
      <vt:lpstr>PowerPoint Presentation</vt:lpstr>
      <vt:lpstr>PowerPoint Presentation</vt:lpstr>
      <vt:lpstr>PowerPoint Presentation</vt:lpstr>
      <vt:lpstr>Tree Responses to Drought</vt:lpstr>
      <vt:lpstr>PowerPoint Presentation</vt:lpstr>
      <vt:lpstr>Mystery Bleeding Canker, 2013</vt:lpstr>
      <vt:lpstr>Stress leads to helicopters. Distress Crop vs. Mast Year</vt:lpstr>
      <vt:lpstr>And, helicopters lead to stress…</vt:lpstr>
      <vt:lpstr>Other tree species affected by distress crops as well.</vt:lpstr>
      <vt:lpstr>2016: Unprecedented low soil moisture. 2017: Distress Crop, FTC Outbreaks cause further damage.</vt:lpstr>
      <vt:lpstr>Christmas in July</vt:lpstr>
      <vt:lpstr>Near Altona: ~1,000 acres affected.  Sugar maples are the only species which failed to refoliate.</vt:lpstr>
      <vt:lpstr>Better late than never?  October 27, 2017: leaf-out on South-facing slopes</vt:lpstr>
      <vt:lpstr>PowerPoint Presentation</vt:lpstr>
      <vt:lpstr>Note proliferation of adventitious buds. And terminal bud scar spacing for past 5 years… End buds are mush—frozen while still succulent.</vt:lpstr>
      <vt:lpstr>Other Stressors</vt:lpstr>
      <vt:lpstr>NOOOOOOOO!!</vt:lpstr>
      <vt:lpstr>Better…a little.</vt:lpstr>
      <vt:lpstr>PowerPoint Presentation</vt:lpstr>
      <vt:lpstr>Root-zone damage</vt:lpstr>
      <vt:lpstr>Maple Leafcutter Paraclemensia acerifoliella</vt:lpstr>
      <vt:lpstr>PowerPoint Presentation</vt:lpstr>
      <vt:lpstr>European Fruit Lecanium Scale</vt:lpstr>
      <vt:lpstr>Excessive Tapping</vt:lpstr>
      <vt:lpstr>Evaluating maple vitality</vt:lpstr>
      <vt:lpstr>Early fall color, in part or whole crown. </vt:lpstr>
      <vt:lpstr>Crown thinning/ dieback</vt:lpstr>
      <vt:lpstr>Yum…honey mushrooms</vt:lpstr>
      <vt:lpstr>Armillaria mellea, a virulent pathogen</vt:lpstr>
      <vt:lpstr>Wound response/ tap-hole closure: 1-2 years</vt:lpstr>
      <vt:lpstr>Diameter growth</vt:lpstr>
      <vt:lpstr>Twig elongation: reading between terminal-bud scars</vt:lpstr>
      <vt:lpstr>PowerPoint Presentation</vt:lpstr>
      <vt:lpstr>Poor</vt:lpstr>
      <vt:lpstr>PowerPoint Presentation</vt:lpstr>
      <vt:lpstr>Monitor potential stressors</vt:lpstr>
      <vt:lpstr>Cull diseased trees “Diseased and damaged stems may spread inoculum, or may break and fall and damage other trees.  Minimally they occupy growing space that doesn’t produce a high quality product.”  –Peter Smallidge, Cornell State Extension Forester </vt:lpstr>
      <vt:lpstr>Other strategies: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Hetzler</dc:creator>
  <cp:lastModifiedBy>Paul</cp:lastModifiedBy>
  <cp:revision>51</cp:revision>
  <dcterms:created xsi:type="dcterms:W3CDTF">2018-01-27T01:56:36Z</dcterms:created>
  <dcterms:modified xsi:type="dcterms:W3CDTF">2020-02-26T15:35:32Z</dcterms:modified>
</cp:coreProperties>
</file>