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303" r:id="rId7"/>
    <p:sldId id="268" r:id="rId8"/>
    <p:sldId id="262" r:id="rId9"/>
    <p:sldId id="264" r:id="rId10"/>
    <p:sldId id="265" r:id="rId11"/>
    <p:sldId id="266" r:id="rId12"/>
    <p:sldId id="304" r:id="rId13"/>
    <p:sldId id="267" r:id="rId14"/>
    <p:sldId id="269" r:id="rId15"/>
    <p:sldId id="270" r:id="rId16"/>
    <p:sldId id="271" r:id="rId17"/>
    <p:sldId id="272" r:id="rId18"/>
    <p:sldId id="274" r:id="rId19"/>
    <p:sldId id="278" r:id="rId20"/>
    <p:sldId id="279" r:id="rId21"/>
    <p:sldId id="275" r:id="rId22"/>
    <p:sldId id="276" r:id="rId23"/>
    <p:sldId id="277" r:id="rId24"/>
    <p:sldId id="280" r:id="rId25"/>
    <p:sldId id="282" r:id="rId26"/>
    <p:sldId id="286" r:id="rId27"/>
    <p:sldId id="281" r:id="rId28"/>
    <p:sldId id="287" r:id="rId29"/>
    <p:sldId id="285" r:id="rId30"/>
    <p:sldId id="283" r:id="rId31"/>
    <p:sldId id="288" r:id="rId32"/>
    <p:sldId id="273" r:id="rId33"/>
    <p:sldId id="289" r:id="rId34"/>
    <p:sldId id="290" r:id="rId35"/>
    <p:sldId id="291" r:id="rId36"/>
    <p:sldId id="301" r:id="rId37"/>
    <p:sldId id="292" r:id="rId38"/>
    <p:sldId id="293" r:id="rId39"/>
    <p:sldId id="294" r:id="rId40"/>
    <p:sldId id="295" r:id="rId41"/>
    <p:sldId id="297" r:id="rId42"/>
    <p:sldId id="298" r:id="rId43"/>
    <p:sldId id="296" r:id="rId44"/>
    <p:sldId id="299" r:id="rId45"/>
    <p:sldId id="300" r:id="rId46"/>
    <p:sldId id="305" r:id="rId47"/>
    <p:sldId id="302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9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hort.cornell.edu/uhi/outreach/recurbtree/pdfs/~recurbtree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892" y="315850"/>
            <a:ext cx="9381419" cy="1732885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Successful Tree Establishment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822" y="2052116"/>
            <a:ext cx="9380317" cy="39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Saint Regis Mohawk </a:t>
            </a:r>
            <a:r>
              <a:rPr lang="en-US" sz="2800" b="1" dirty="0" smtClean="0"/>
              <a:t>Forestry </a:t>
            </a:r>
            <a:r>
              <a:rPr lang="en-US" sz="2800" b="1" dirty="0"/>
              <a:t>R</a:t>
            </a:r>
            <a:r>
              <a:rPr lang="en-US" sz="2800" b="1" dirty="0" smtClean="0"/>
              <a:t>esources Program</a:t>
            </a:r>
          </a:p>
          <a:p>
            <a:pPr marL="0" indent="0" algn="ctr">
              <a:buNone/>
            </a:pPr>
            <a:r>
              <a:rPr lang="en-US" sz="2800" b="1" dirty="0" err="1" smtClean="0"/>
              <a:t>Kanien'kehá:ka</a:t>
            </a:r>
            <a:r>
              <a:rPr lang="en-US" sz="2800" b="1" dirty="0" smtClean="0"/>
              <a:t> Nation at </a:t>
            </a:r>
            <a:r>
              <a:rPr lang="en-US" sz="2800" b="1" dirty="0" err="1" smtClean="0"/>
              <a:t>Akwesasne</a:t>
            </a:r>
            <a:endParaRPr lang="en-US" sz="2800" b="1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Paul Hetzler, </a:t>
            </a:r>
            <a:r>
              <a:rPr lang="en-US" b="1" dirty="0" smtClean="0"/>
              <a:t>ISA Certified Arborist</a:t>
            </a:r>
          </a:p>
          <a:p>
            <a:pPr marL="0" indent="0" algn="ctr">
              <a:buNone/>
            </a:pPr>
            <a:r>
              <a:rPr lang="en-US" b="1" dirty="0"/>
              <a:t>p</a:t>
            </a:r>
            <a:r>
              <a:rPr lang="en-US" b="1" dirty="0" smtClean="0"/>
              <a:t>aul.j.hetzler@gmail.com</a:t>
            </a:r>
          </a:p>
          <a:p>
            <a:pPr marL="0" indent="0" algn="ctr">
              <a:buNone/>
            </a:pPr>
            <a:r>
              <a:rPr lang="en-US" b="1" dirty="0" smtClean="0"/>
              <a:t>(613) 255-4966</a:t>
            </a:r>
            <a:endParaRPr lang="en-US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02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914" y="80942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Soil Compaction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15" y="819851"/>
            <a:ext cx="7617561" cy="5078374"/>
          </a:xfrm>
        </p:spPr>
      </p:pic>
      <p:sp>
        <p:nvSpPr>
          <p:cNvPr id="3" name="TextBox 2"/>
          <p:cNvSpPr txBox="1"/>
          <p:nvPr/>
        </p:nvSpPr>
        <p:spPr>
          <a:xfrm>
            <a:off x="1575412" y="6048261"/>
            <a:ext cx="902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bad is it, and what if anything can you do beforehand?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843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466" y="257213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Deicing Salt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337" y="4866101"/>
            <a:ext cx="2744079" cy="18179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02"/>
            <a:ext cx="4566548" cy="3429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989"/>
            <a:ext cx="5011337" cy="3320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32" y="1473200"/>
            <a:ext cx="36576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ent\Documents\Canada-Hardiness-Zone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008"/>
            <a:ext cx="9948232" cy="663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48232" y="341523"/>
            <a:ext cx="164151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</a:t>
            </a:r>
            <a:r>
              <a:rPr lang="en-US" sz="2800" b="1" dirty="0" smtClean="0">
                <a:solidFill>
                  <a:schemeClr val="tx2"/>
                </a:solidFill>
              </a:rPr>
              <a:t>COLD</a:t>
            </a:r>
            <a:r>
              <a:rPr lang="en-US" sz="2800" b="1" dirty="0" smtClean="0"/>
              <a:t> </a:t>
            </a:r>
            <a:r>
              <a:rPr lang="en-US" sz="2400" b="1" dirty="0" smtClean="0"/>
              <a:t>is the site?</a:t>
            </a:r>
          </a:p>
          <a:p>
            <a:endParaRPr lang="en-US" sz="2400" b="1" dirty="0"/>
          </a:p>
          <a:p>
            <a:r>
              <a:rPr lang="en-US" sz="2400" b="1" dirty="0" smtClean="0"/>
              <a:t>Keep in mind the effect of winter wind.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0308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6666" y="59911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Dig Safe!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788669"/>
            <a:ext cx="10789920" cy="606933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1152" y="2721783"/>
            <a:ext cx="6389783" cy="4026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3883" y="1002535"/>
            <a:ext cx="8901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digsafecanada.ca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4117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43" y="1159749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The Planting Hole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619" y="2500829"/>
            <a:ext cx="10300771" cy="27211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u="sng" dirty="0" smtClean="0"/>
              <a:t>2x – 3x the width of the root system!</a:t>
            </a:r>
          </a:p>
          <a:p>
            <a:pPr marL="0" indent="0" algn="ctr">
              <a:buNone/>
            </a:pPr>
            <a:r>
              <a:rPr lang="en-US" sz="4000" b="1" u="sng" dirty="0" smtClean="0"/>
              <a:t>No deeper than the root system.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40156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255" y="119812"/>
            <a:ext cx="7958331" cy="1077229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WRONG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200" dirty="0"/>
              <a:t>B</a:t>
            </a:r>
            <a:r>
              <a:rPr lang="en-US" sz="3200" dirty="0" smtClean="0"/>
              <a:t>ad contractor! No biscuit!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55" y="2499254"/>
            <a:ext cx="6368055" cy="424537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" y="0"/>
            <a:ext cx="1735748" cy="2460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94" y="2394083"/>
            <a:ext cx="5355804" cy="4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208" y="808056"/>
            <a:ext cx="6417931" cy="107722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tx2"/>
                </a:solidFill>
              </a:rPr>
              <a:t>RIGHT!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68" y="3105381"/>
            <a:ext cx="6737428" cy="36694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8" y="63384"/>
            <a:ext cx="3810000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3040" y="4087258"/>
            <a:ext cx="3084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solidFill>
                  <a:schemeClr val="tx2"/>
                </a:solidFill>
              </a:rPr>
              <a:t>GÉNIAL!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3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5220" y="808056"/>
            <a:ext cx="6588086" cy="3257168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rgbClr val="00B050"/>
                </a:solidFill>
              </a:rPr>
              <a:t>Radial </a:t>
            </a:r>
            <a:r>
              <a:rPr lang="en-US" sz="4400" b="1" u="sng" dirty="0">
                <a:solidFill>
                  <a:srgbClr val="00B050"/>
                </a:solidFill>
              </a:rPr>
              <a:t>Trenching</a:t>
            </a:r>
            <a:r>
              <a:rPr lang="en-US" sz="4000" u="sng" dirty="0" smtClean="0">
                <a:solidFill>
                  <a:srgbClr val="00B050"/>
                </a:solidFill>
              </a:rPr>
              <a:t>:</a:t>
            </a:r>
            <a:br>
              <a:rPr lang="en-US" sz="4000" u="sng" dirty="0" smtClean="0">
                <a:solidFill>
                  <a:srgbClr val="00B050"/>
                </a:solidFill>
              </a:rPr>
            </a:br>
            <a:r>
              <a:rPr lang="en-US" u="sng" dirty="0" smtClean="0">
                <a:solidFill>
                  <a:srgbClr val="00B050"/>
                </a:solidFill>
              </a:rPr>
              <a:t/>
            </a:r>
            <a:br>
              <a:rPr lang="en-US" u="sng" dirty="0" smtClean="0">
                <a:solidFill>
                  <a:srgbClr val="00B050"/>
                </a:solidFill>
              </a:rPr>
            </a:br>
            <a:r>
              <a:rPr lang="en-US" dirty="0" smtClean="0"/>
              <a:t>for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Extreme Compaction</a:t>
            </a:r>
            <a:br>
              <a:rPr lang="en-US" dirty="0" smtClean="0"/>
            </a:br>
            <a:r>
              <a:rPr lang="en-US" dirty="0" smtClean="0"/>
              <a:t>and/ 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Poorly Drained Sites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" y="914401"/>
            <a:ext cx="4407822" cy="5877098"/>
          </a:xfrm>
        </p:spPr>
      </p:pic>
      <p:sp>
        <p:nvSpPr>
          <p:cNvPr id="3" name="TextBox 2"/>
          <p:cNvSpPr txBox="1"/>
          <p:nvPr/>
        </p:nvSpPr>
        <p:spPr>
          <a:xfrm>
            <a:off x="4560983" y="5629620"/>
            <a:ext cx="6709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Trenches can be extended a lot more than this.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33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277" y="1670857"/>
            <a:ext cx="9875519" cy="199505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Why not </a:t>
            </a:r>
            <a:r>
              <a:rPr lang="en-US" sz="4400" b="1" dirty="0" smtClean="0"/>
              <a:t>plant deeper</a:t>
            </a:r>
            <a:br>
              <a:rPr lang="en-US" sz="4400" b="1" dirty="0" smtClean="0"/>
            </a:br>
            <a:r>
              <a:rPr lang="en-US" sz="4400" b="1" dirty="0" smtClean="0"/>
              <a:t>than the root ball</a:t>
            </a:r>
            <a:r>
              <a:rPr lang="en-US" sz="4400" b="1" dirty="0" smtClean="0"/>
              <a:t>?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305" y="3040654"/>
            <a:ext cx="7573551" cy="2910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Because…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117" y="1502120"/>
            <a:ext cx="7958331" cy="976676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smtClean="0">
                <a:solidFill>
                  <a:schemeClr val="tx2"/>
                </a:solidFill>
              </a:rPr>
              <a:t>Proper Tree </a:t>
            </a:r>
            <a:r>
              <a:rPr lang="en-US" sz="4400" b="1" u="sng" dirty="0" smtClean="0">
                <a:solidFill>
                  <a:schemeClr val="tx2"/>
                </a:solidFill>
              </a:rPr>
              <a:t>Planting</a:t>
            </a:r>
            <a:endParaRPr lang="en-US" sz="4400" b="1" u="sng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390" y="3415229"/>
            <a:ext cx="797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There’s a lot more to it than just: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206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493" y="689957"/>
            <a:ext cx="8450394" cy="172734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Roots need this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stuff: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52" y="2036618"/>
            <a:ext cx="6478476" cy="5307368"/>
          </a:xfrm>
        </p:spPr>
      </p:pic>
    </p:spTree>
    <p:extLst>
      <p:ext uri="{BB962C8B-B14F-4D97-AF65-F5344CB8AC3E}">
        <p14:creationId xmlns:p14="http://schemas.microsoft.com/office/powerpoint/2010/main" val="20430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005" y="143219"/>
            <a:ext cx="11062320" cy="1810273"/>
          </a:xfrm>
        </p:spPr>
        <p:txBody>
          <a:bodyPr/>
          <a:lstStyle/>
          <a:p>
            <a:pPr algn="ctr"/>
            <a:r>
              <a:rPr lang="en-US" b="1" dirty="0" smtClean="0"/>
              <a:t>Tree Roots: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90</a:t>
            </a:r>
            <a:r>
              <a:rPr lang="en-US" b="1" dirty="0" smtClean="0"/>
              <a:t>% in top 25 cm;  98% in top 45 cm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825" y="4114425"/>
            <a:ext cx="5905500" cy="2600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4" y="1685550"/>
            <a:ext cx="6191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1452066" cy="5726033"/>
          </a:xfrm>
        </p:spPr>
      </p:pic>
    </p:spTree>
    <p:extLst>
      <p:ext uri="{BB962C8B-B14F-4D97-AF65-F5344CB8AC3E}">
        <p14:creationId xmlns:p14="http://schemas.microsoft.com/office/powerpoint/2010/main" val="181556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15" y="307572"/>
            <a:ext cx="8390311" cy="6292734"/>
          </a:xfrm>
        </p:spPr>
      </p:pic>
    </p:spTree>
    <p:extLst>
      <p:ext uri="{BB962C8B-B14F-4D97-AF65-F5344CB8AC3E}">
        <p14:creationId xmlns:p14="http://schemas.microsoft.com/office/powerpoint/2010/main" val="26192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4389" y="385590"/>
            <a:ext cx="5545017" cy="408725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4400" b="1" dirty="0" smtClean="0"/>
              <a:t>Container-Bound</a:t>
            </a:r>
            <a:br>
              <a:rPr lang="en-US" sz="4400" b="1" dirty="0" smtClean="0"/>
            </a:br>
            <a:r>
              <a:rPr lang="en-US" sz="4400" b="1" dirty="0" smtClean="0"/>
              <a:t>Roots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" y="2494646"/>
            <a:ext cx="5808714" cy="43633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" y="35095"/>
            <a:ext cx="5808714" cy="23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166" y="808056"/>
            <a:ext cx="5600347" cy="107722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Lead </a:t>
            </a:r>
            <a:r>
              <a:rPr lang="en-US" sz="3600" b="1" dirty="0" smtClean="0"/>
              <a:t>to </a:t>
            </a:r>
            <a:r>
              <a:rPr lang="en-US" sz="3600" b="1" dirty="0" smtClean="0"/>
              <a:t>this: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" y="74815"/>
            <a:ext cx="514671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652" y="3266902"/>
            <a:ext cx="5334000" cy="3530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9045"/>
            <a:ext cx="6070294" cy="107722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And </a:t>
            </a:r>
            <a:r>
              <a:rPr lang="en-US" sz="4000" b="1" dirty="0" smtClean="0"/>
              <a:t>this: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85" y="66502"/>
            <a:ext cx="5302065" cy="3997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004"/>
            <a:ext cx="5918662" cy="4438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4193" y="4781721"/>
            <a:ext cx="5045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Girdling Roots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246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020" y="4000500"/>
            <a:ext cx="4813682" cy="28575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400" b="1" dirty="0" smtClean="0"/>
              <a:t>Before Planting!</a:t>
            </a:r>
            <a:endParaRPr lang="en-US" sz="4400" b="1" dirty="0"/>
          </a:p>
        </p:txBody>
      </p:sp>
      <p:pic>
        <p:nvPicPr>
          <p:cNvPr id="1026" name="Picture 2" descr="C:\Users\Brent\Documents\teas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02" y="0"/>
            <a:ext cx="6667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8666"/>
            <a:ext cx="6555577" cy="4909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653" y="683046"/>
            <a:ext cx="5155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Cut and Tease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6601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753" y="109787"/>
            <a:ext cx="6618089" cy="2732565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 smtClean="0"/>
              <a:t>Planting depth is critical!</a:t>
            </a:r>
            <a:br>
              <a:rPr lang="en-US" sz="4800" b="1" u="sng" dirty="0" smtClean="0"/>
            </a:b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000" b="1" u="sng" dirty="0" smtClean="0">
                <a:solidFill>
                  <a:schemeClr val="accent1">
                    <a:lumMod val="50000"/>
                  </a:schemeClr>
                </a:solidFill>
              </a:rPr>
              <a:t>These are too deep.</a:t>
            </a:r>
            <a:endParaRPr lang="en-US" sz="4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637" y="2860675"/>
            <a:ext cx="5329766" cy="3997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595"/>
            <a:ext cx="3571822" cy="4762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" y="12425"/>
            <a:ext cx="4605250" cy="33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366" y="59911"/>
            <a:ext cx="10455007" cy="63415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Girdling Roots/ Deep Planting lead to:</a:t>
            </a:r>
            <a:br>
              <a:rPr lang="en-US" b="1" dirty="0" smtClean="0"/>
            </a:br>
            <a:endParaRPr lang="en-US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390" y="2710497"/>
            <a:ext cx="2997993" cy="3997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" y="2590691"/>
            <a:ext cx="7689773" cy="4325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0492" y="607206"/>
            <a:ext cx="71829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Poor </a:t>
            </a:r>
            <a:r>
              <a:rPr lang="en-US" sz="2400" b="1" dirty="0" smtClean="0"/>
              <a:t>Growth Rate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Tip Dieback</a:t>
            </a:r>
            <a:br>
              <a:rPr lang="en-US" sz="2400" b="1" dirty="0"/>
            </a:br>
            <a:r>
              <a:rPr lang="en-US" sz="2400" b="1" dirty="0"/>
              <a:t>Early Fall Colour</a:t>
            </a:r>
            <a:br>
              <a:rPr lang="en-US" sz="2400" b="1" dirty="0"/>
            </a:br>
            <a:r>
              <a:rPr lang="en-US" sz="2400" b="1" dirty="0"/>
              <a:t>Sectional </a:t>
            </a:r>
            <a:r>
              <a:rPr lang="en-US" sz="2400" b="1" dirty="0" smtClean="0"/>
              <a:t>Decline</a:t>
            </a:r>
          </a:p>
          <a:p>
            <a:r>
              <a:rPr lang="en-US" sz="2400" b="1" dirty="0" smtClean="0"/>
              <a:t>Premature Death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20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739" y="284354"/>
            <a:ext cx="7958331" cy="1077229"/>
          </a:xfrm>
        </p:spPr>
        <p:txBody>
          <a:bodyPr/>
          <a:lstStyle/>
          <a:p>
            <a:pPr algn="ctr"/>
            <a:r>
              <a:rPr lang="en-US" b="1" dirty="0" smtClean="0"/>
              <a:t>Green side up, guys…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1" y="1885285"/>
            <a:ext cx="6566907" cy="4925181"/>
          </a:xfrm>
        </p:spPr>
      </p:pic>
    </p:spTree>
    <p:extLst>
      <p:ext uri="{BB962C8B-B14F-4D97-AF65-F5344CB8AC3E}">
        <p14:creationId xmlns:p14="http://schemas.microsoft.com/office/powerpoint/2010/main" val="35463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598516"/>
            <a:ext cx="9472859" cy="18852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Root </a:t>
            </a:r>
            <a:r>
              <a:rPr lang="en-US" sz="4000" b="1" dirty="0" smtClean="0"/>
              <a:t>S</a:t>
            </a:r>
            <a:r>
              <a:rPr lang="en-US" sz="4000" b="1" dirty="0" smtClean="0"/>
              <a:t>ystem Considerations</a:t>
            </a:r>
            <a:r>
              <a:rPr lang="en-US" sz="4000" b="1" dirty="0"/>
              <a:t>: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52116"/>
            <a:ext cx="10195009" cy="3997828"/>
          </a:xfrm>
        </p:spPr>
        <p:txBody>
          <a:bodyPr/>
          <a:lstStyle/>
          <a:p>
            <a:r>
              <a:rPr lang="en-US" sz="2800" b="1" dirty="0" smtClean="0"/>
              <a:t>For B&amp;B, 80% </a:t>
            </a:r>
            <a:r>
              <a:rPr lang="en-US" sz="2800" b="1" dirty="0" smtClean="0"/>
              <a:t>- 85% of </a:t>
            </a:r>
            <a:r>
              <a:rPr lang="en-US" sz="2800" b="1" dirty="0" smtClean="0"/>
              <a:t>the of roots have been cut.</a:t>
            </a:r>
          </a:p>
          <a:p>
            <a:r>
              <a:rPr lang="en-US" sz="2800" b="1" dirty="0" smtClean="0"/>
              <a:t>Circling </a:t>
            </a:r>
            <a:r>
              <a:rPr lang="en-US" sz="2800" b="1" dirty="0"/>
              <a:t>roots </a:t>
            </a:r>
            <a:r>
              <a:rPr lang="en-US" sz="2800" b="1" dirty="0" smtClean="0"/>
              <a:t>often </a:t>
            </a:r>
            <a:r>
              <a:rPr lang="en-US" sz="2800" b="1" dirty="0"/>
              <a:t>an </a:t>
            </a:r>
            <a:r>
              <a:rPr lang="en-US" sz="2800" b="1" dirty="0" smtClean="0"/>
              <a:t>issue for </a:t>
            </a:r>
            <a:r>
              <a:rPr lang="en-US" sz="2800" b="1" dirty="0" smtClean="0"/>
              <a:t>container-grown trees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5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342" y="0"/>
            <a:ext cx="10066713" cy="19701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Bare-Root Trees: 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Almost </a:t>
            </a:r>
            <a:r>
              <a:rPr lang="en-US" sz="4000" b="1" dirty="0" smtClean="0">
                <a:solidFill>
                  <a:srgbClr val="FFFF00"/>
                </a:solidFill>
              </a:rPr>
              <a:t>100% of roots intact</a:t>
            </a:r>
            <a:r>
              <a:rPr lang="en-US" sz="4000" b="1" dirty="0" smtClean="0">
                <a:solidFill>
                  <a:srgbClr val="FFFF00"/>
                </a:solidFill>
              </a:rPr>
              <a:t>!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 smtClean="0"/>
              <a:t>Requires hydrophilic </a:t>
            </a:r>
            <a:r>
              <a:rPr lang="en-US" sz="3600" b="1" dirty="0"/>
              <a:t>polymer gel (aka snot…)</a:t>
            </a:r>
            <a:br>
              <a:rPr lang="en-US" sz="3600" b="1" dirty="0"/>
            </a:b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2052638"/>
            <a:ext cx="6405263" cy="4812995"/>
          </a:xfrm>
        </p:spPr>
      </p:pic>
    </p:spTree>
    <p:extLst>
      <p:ext uri="{BB962C8B-B14F-4D97-AF65-F5344CB8AC3E}">
        <p14:creationId xmlns:p14="http://schemas.microsoft.com/office/powerpoint/2010/main" val="13827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837" y="0"/>
            <a:ext cx="10482348" cy="1474640"/>
          </a:xfrm>
        </p:spPr>
        <p:txBody>
          <a:bodyPr/>
          <a:lstStyle/>
          <a:p>
            <a:r>
              <a:rPr lang="en-US" dirty="0" smtClean="0"/>
              <a:t>Plus, bare root is a lot cheaper to ship than B&amp;B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957" y="1474639"/>
            <a:ext cx="7100228" cy="532517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4634"/>
            <a:ext cx="4261124" cy="3201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586" y="4666495"/>
            <a:ext cx="3225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Downsides:</a:t>
            </a:r>
          </a:p>
          <a:p>
            <a:r>
              <a:rPr lang="en-US" dirty="0" smtClean="0"/>
              <a:t>Not all nurseries offer BR</a:t>
            </a:r>
          </a:p>
          <a:p>
            <a:r>
              <a:rPr lang="en-US" dirty="0" smtClean="0"/>
              <a:t>Some spp. (oaks) are fussy</a:t>
            </a:r>
          </a:p>
          <a:p>
            <a:r>
              <a:rPr lang="en-US" dirty="0" smtClean="0"/>
              <a:t>Timing is more critical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7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473" y="2013392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Mulching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207" y="4189615"/>
            <a:ext cx="7660684" cy="258353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0638" y="99153"/>
            <a:ext cx="8400517" cy="137710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No </a:t>
            </a:r>
            <a:r>
              <a:rPr lang="en-US" sz="4800" b="1" dirty="0" smtClean="0">
                <a:solidFill>
                  <a:srgbClr val="FF0000"/>
                </a:solidFill>
              </a:rPr>
              <a:t>Volcanoes!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62" y="1275446"/>
            <a:ext cx="8859512" cy="5582554"/>
          </a:xfrm>
        </p:spPr>
      </p:pic>
    </p:spTree>
    <p:extLst>
      <p:ext uri="{BB962C8B-B14F-4D97-AF65-F5344CB8AC3E}">
        <p14:creationId xmlns:p14="http://schemas.microsoft.com/office/powerpoint/2010/main" val="24958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8271" y="209320"/>
            <a:ext cx="2566930" cy="262201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No!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OMG, WTH?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019" y="34407"/>
            <a:ext cx="3788981" cy="673596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" y="3699049"/>
            <a:ext cx="4572000" cy="3038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6" y="34407"/>
            <a:ext cx="4624429" cy="36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43" y="126413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</a:rPr>
              <a:t>YES!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516" y="1404851"/>
            <a:ext cx="7315552" cy="5486665"/>
          </a:xfrm>
        </p:spPr>
      </p:pic>
    </p:spTree>
    <p:extLst>
      <p:ext uri="{BB962C8B-B14F-4D97-AF65-F5344CB8AC3E}">
        <p14:creationId xmlns:p14="http://schemas.microsoft.com/office/powerpoint/2010/main" val="2541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302" y="0"/>
            <a:ext cx="8674837" cy="188528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5400" b="1" dirty="0" smtClean="0"/>
              <a:t>Please </a:t>
            </a:r>
            <a:r>
              <a:rPr lang="en-US" sz="5400" b="1" dirty="0" smtClean="0"/>
              <a:t>do not stake…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316" y="1658683"/>
            <a:ext cx="3665914" cy="50005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13" y="2090201"/>
            <a:ext cx="3869390" cy="3829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9822" y="6103951"/>
            <a:ext cx="5794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Unless your tree is a vampire…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60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539" y="151351"/>
            <a:ext cx="7958331" cy="107722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4" y="63112"/>
            <a:ext cx="3215033" cy="2404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" y="2467956"/>
            <a:ext cx="6714185" cy="4390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43" y="3147940"/>
            <a:ext cx="4762500" cy="3571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53" y="13355"/>
            <a:ext cx="4983942" cy="373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28" y="495759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Hold the fertilizer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799" y="1423175"/>
            <a:ext cx="3997325" cy="3997325"/>
          </a:xfrm>
        </p:spPr>
      </p:pic>
      <p:sp>
        <p:nvSpPr>
          <p:cNvPr id="3" name="TextBox 2"/>
          <p:cNvSpPr txBox="1"/>
          <p:nvPr/>
        </p:nvSpPr>
        <p:spPr>
          <a:xfrm>
            <a:off x="1156772" y="5541484"/>
            <a:ext cx="99261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For at least one year.</a:t>
            </a:r>
          </a:p>
          <a:p>
            <a:pPr algn="ctr"/>
            <a:r>
              <a:rPr lang="en-US" sz="2400" b="1" dirty="0" smtClean="0"/>
              <a:t>After that, apply only if soil test indicates a need.</a:t>
            </a:r>
          </a:p>
          <a:p>
            <a:pPr algn="ctr"/>
            <a:r>
              <a:rPr lang="en-US" sz="2000" b="1" dirty="0" smtClean="0"/>
              <a:t>Good-quality (non-decorative) mulch is a source of slow-release nutrients.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314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779" y="86252"/>
            <a:ext cx="7958331" cy="4866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Nope – try </a:t>
            </a:r>
            <a:r>
              <a:rPr lang="en-US" b="1" dirty="0"/>
              <a:t>a</a:t>
            </a:r>
            <a:r>
              <a:rPr lang="en-US" b="1" dirty="0" smtClean="0"/>
              <a:t>gain…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4" y="685858"/>
            <a:ext cx="9330512" cy="5987206"/>
          </a:xfrm>
        </p:spPr>
      </p:pic>
    </p:spTree>
    <p:extLst>
      <p:ext uri="{BB962C8B-B14F-4D97-AF65-F5344CB8AC3E}">
        <p14:creationId xmlns:p14="http://schemas.microsoft.com/office/powerpoint/2010/main" val="33406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408" y="490450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Selection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477" y="1950065"/>
            <a:ext cx="4826770" cy="4826770"/>
          </a:xfrm>
        </p:spPr>
      </p:pic>
    </p:spTree>
    <p:extLst>
      <p:ext uri="{BB962C8B-B14F-4D97-AF65-F5344CB8AC3E}">
        <p14:creationId xmlns:p14="http://schemas.microsoft.com/office/powerpoint/2010/main" val="18684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539" y="201227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Single </a:t>
            </a:r>
            <a:r>
              <a:rPr lang="en-US" sz="4400" b="1" dirty="0" smtClean="0">
                <a:solidFill>
                  <a:srgbClr val="FF0000"/>
                </a:solidFill>
              </a:rPr>
              <a:t>Trunk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44" y="1885285"/>
            <a:ext cx="8692601" cy="4889588"/>
          </a:xfrm>
        </p:spPr>
      </p:pic>
    </p:spTree>
    <p:extLst>
      <p:ext uri="{BB962C8B-B14F-4D97-AF65-F5344CB8AC3E}">
        <p14:creationId xmlns:p14="http://schemas.microsoft.com/office/powerpoint/2010/main" val="37224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684" y="166256"/>
            <a:ext cx="8425455" cy="171903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/>
            </a:r>
            <a:br>
              <a:rPr lang="en-US" sz="44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Good Form </a:t>
            </a:r>
            <a:r>
              <a:rPr lang="en-US" sz="4400" b="1" dirty="0" smtClean="0">
                <a:solidFill>
                  <a:srgbClr val="FF0000"/>
                </a:solidFill>
              </a:rPr>
              <a:t>vs. </a:t>
            </a:r>
            <a:r>
              <a:rPr lang="en-US" sz="4400" b="1" dirty="0" smtClean="0">
                <a:solidFill>
                  <a:srgbClr val="FF0000"/>
                </a:solidFill>
              </a:rPr>
              <a:t>Poor Form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07" y="2016427"/>
            <a:ext cx="6110582" cy="4723783"/>
          </a:xfrm>
        </p:spPr>
      </p:pic>
    </p:spTree>
    <p:extLst>
      <p:ext uri="{BB962C8B-B14F-4D97-AF65-F5344CB8AC3E}">
        <p14:creationId xmlns:p14="http://schemas.microsoft.com/office/powerpoint/2010/main" val="34202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124" y="68223"/>
            <a:ext cx="7958331" cy="138600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400" b="1" dirty="0" smtClean="0">
                <a:solidFill>
                  <a:srgbClr val="FF0000"/>
                </a:solidFill>
              </a:rPr>
              <a:t>Vertical Symmetry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22" y="1813722"/>
            <a:ext cx="3998736" cy="5044278"/>
          </a:xfrm>
        </p:spPr>
      </p:pic>
    </p:spTree>
    <p:extLst>
      <p:ext uri="{BB962C8B-B14F-4D97-AF65-F5344CB8AC3E}">
        <p14:creationId xmlns:p14="http://schemas.microsoft.com/office/powerpoint/2010/main" val="329243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074" y="143038"/>
            <a:ext cx="7958331" cy="177389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Radial Symmetry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62" y="2074863"/>
            <a:ext cx="6905957" cy="4622536"/>
          </a:xfrm>
        </p:spPr>
      </p:pic>
    </p:spTree>
    <p:extLst>
      <p:ext uri="{BB962C8B-B14F-4D97-AF65-F5344CB8AC3E}">
        <p14:creationId xmlns:p14="http://schemas.microsoft.com/office/powerpoint/2010/main" val="627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554" y="0"/>
            <a:ext cx="8203870" cy="265587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/>
              <a:t>Right </a:t>
            </a:r>
            <a:r>
              <a:rPr lang="en-US" sz="4400" b="1" dirty="0" smtClean="0"/>
              <a:t>Tree</a:t>
            </a:r>
            <a:r>
              <a:rPr lang="en-US" sz="4400" b="1" dirty="0" smtClean="0"/>
              <a:t>, </a:t>
            </a:r>
            <a:r>
              <a:rPr lang="en-US" sz="4400" b="1" dirty="0" smtClean="0"/>
              <a:t>Right </a:t>
            </a:r>
            <a:r>
              <a:rPr lang="en-US" sz="4400" b="1" dirty="0"/>
              <a:t>P</a:t>
            </a:r>
            <a:r>
              <a:rPr lang="en-US" sz="4400" b="1" dirty="0" smtClean="0"/>
              <a:t>lace</a:t>
            </a:r>
            <a:r>
              <a:rPr lang="en-US" sz="4400" b="1" dirty="0" smtClean="0"/>
              <a:t>:</a:t>
            </a: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How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tall will it get?</a:t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Where will its 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roots and branches go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" y="1333853"/>
            <a:ext cx="3256458" cy="434654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80" y="3181510"/>
            <a:ext cx="6350000" cy="3581400"/>
          </a:xfrm>
        </p:spPr>
      </p:pic>
    </p:spTree>
    <p:extLst>
      <p:ext uri="{BB962C8B-B14F-4D97-AF65-F5344CB8AC3E}">
        <p14:creationId xmlns:p14="http://schemas.microsoft.com/office/powerpoint/2010/main" val="16500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420" y="113994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Think Ahead!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400" y="782198"/>
            <a:ext cx="2707472" cy="2908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Planning will make the difference between a laughing-stock: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6" y="3395640"/>
            <a:ext cx="3058045" cy="2487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5721" y="1497761"/>
            <a:ext cx="2346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And </a:t>
            </a:r>
            <a:r>
              <a:rPr lang="en-US" sz="2400" b="1" dirty="0"/>
              <a:t>a </a:t>
            </a:r>
            <a:r>
              <a:rPr lang="en-US" sz="2400" b="1" dirty="0" smtClean="0"/>
              <a:t>legacy: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5122" name="Picture 2" descr="C:\Users\Brent\Documents\bu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18" y="2236425"/>
            <a:ext cx="4621575" cy="46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44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586" y="1"/>
            <a:ext cx="10179585" cy="848298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Wait – What do you mean this is the wrong tree?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629"/>
            <a:ext cx="8247159" cy="6185371"/>
          </a:xfrm>
        </p:spPr>
      </p:pic>
      <p:sp>
        <p:nvSpPr>
          <p:cNvPr id="3" name="TextBox 2"/>
          <p:cNvSpPr txBox="1"/>
          <p:nvPr/>
        </p:nvSpPr>
        <p:spPr>
          <a:xfrm>
            <a:off x="8262651" y="2458871"/>
            <a:ext cx="31067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Paul Hetzler,</a:t>
            </a:r>
          </a:p>
          <a:p>
            <a:r>
              <a:rPr lang="en-US" b="1" dirty="0" smtClean="0"/>
              <a:t>ISA Certified Arborist</a:t>
            </a:r>
          </a:p>
          <a:p>
            <a:endParaRPr lang="en-US" b="1" dirty="0" smtClean="0"/>
          </a:p>
          <a:p>
            <a:r>
              <a:rPr lang="en-US" b="1" dirty="0" smtClean="0"/>
              <a:t>paul.j.hetzler@gmail.com</a:t>
            </a:r>
          </a:p>
          <a:p>
            <a:endParaRPr lang="en-US" b="1" dirty="0"/>
          </a:p>
          <a:p>
            <a:r>
              <a:rPr lang="en-US" b="1" dirty="0" smtClean="0"/>
              <a:t>(613) 255-4966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554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2162" y="87163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 smtClean="0">
                <a:solidFill>
                  <a:schemeClr val="tx2"/>
                </a:solidFill>
              </a:rPr>
              <a:t>Site </a:t>
            </a:r>
            <a:r>
              <a:rPr lang="en-US" sz="6000" b="1" u="sng" dirty="0" smtClean="0">
                <a:solidFill>
                  <a:schemeClr val="tx2"/>
                </a:solidFill>
              </a:rPr>
              <a:t>Assessment</a:t>
            </a:r>
            <a:endParaRPr lang="en-US" sz="5400" b="1" u="sng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9485" y="1266939"/>
            <a:ext cx="105100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key to successful tree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ESTABLISHSMENT</a:t>
            </a:r>
            <a:r>
              <a:rPr lang="en-US" sz="2000" b="1" dirty="0" smtClean="0"/>
              <a:t>, i.e. the thing’s </a:t>
            </a:r>
            <a:r>
              <a:rPr lang="en-US" sz="2000" b="1" dirty="0" err="1" smtClean="0"/>
              <a:t>gonna</a:t>
            </a:r>
            <a:r>
              <a:rPr lang="en-US" sz="2000" b="1" dirty="0" smtClean="0"/>
              <a:t> live a long time.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800" b="1" dirty="0" smtClean="0"/>
              <a:t>It’s not                                                          but it’s important!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C:\Users\Brent\Documents\rocketScience_xxl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27" y="2246684"/>
            <a:ext cx="5354198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69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96" y="154236"/>
            <a:ext cx="10344028" cy="121753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Cornell Urban Horticulture Institute; Tree Canada</a:t>
            </a:r>
            <a:br>
              <a:rPr lang="en-US" dirty="0" smtClean="0"/>
            </a:br>
            <a:r>
              <a:rPr lang="en-US" sz="2400" dirty="0">
                <a:hlinkClick r:id="rId2"/>
              </a:rPr>
              <a:t>http://www.hort.cornell.edu/uhi/outreach/recurbtree/pdfs/~recurbtrees.pdf</a:t>
            </a:r>
            <a:endParaRPr lang="en-US" sz="2400" dirty="0"/>
          </a:p>
        </p:txBody>
      </p:sp>
      <p:pic>
        <p:nvPicPr>
          <p:cNvPr id="3074" name="Picture 2" descr="C:\Users\Brent\Documents\urban 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89" y="1371772"/>
            <a:ext cx="4238380" cy="548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Brent\Documents\Article-2-EN-2015-Historical-Perspective-Urban-Forests-232x300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6" y="1371772"/>
            <a:ext cx="4242684" cy="548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8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68" y="1035586"/>
            <a:ext cx="3027025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0000"/>
                </a:solidFill>
              </a:rPr>
              <a:t>Soil Type</a:t>
            </a:r>
            <a:r>
              <a:rPr lang="en-US" sz="2800" b="1" dirty="0"/>
              <a:t/>
            </a:r>
            <a:br>
              <a:rPr lang="en-US" sz="2800" b="1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675"/>
            <a:ext cx="5329766" cy="39973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377" y="9410"/>
            <a:ext cx="6665719" cy="4882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1314" y="5579162"/>
            <a:ext cx="5922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Coarse, Well-Drained vs. Fine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5452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510" y="77118"/>
            <a:ext cx="5584742" cy="107722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Drainage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249"/>
            <a:ext cx="7799942" cy="5974751"/>
          </a:xfrm>
        </p:spPr>
      </p:pic>
      <p:sp>
        <p:nvSpPr>
          <p:cNvPr id="3" name="TextBox 2"/>
          <p:cNvSpPr txBox="1"/>
          <p:nvPr/>
        </p:nvSpPr>
        <p:spPr>
          <a:xfrm>
            <a:off x="7866043" y="1288973"/>
            <a:ext cx="34703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Limits what species can be planted.</a:t>
            </a:r>
          </a:p>
          <a:p>
            <a:endParaRPr lang="en-US" sz="2000" b="1" dirty="0"/>
          </a:p>
          <a:p>
            <a:r>
              <a:rPr lang="en-US" sz="2000" b="1" dirty="0" smtClean="0"/>
              <a:t>Planting high (berm planting) may be an option.</a:t>
            </a:r>
          </a:p>
          <a:p>
            <a:endParaRPr lang="en-US" sz="2000" b="1" dirty="0"/>
          </a:p>
          <a:p>
            <a:r>
              <a:rPr lang="en-US" sz="2000" b="1" dirty="0" smtClean="0"/>
              <a:t>Sump system in planting hole also an option.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8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53" y="0"/>
            <a:ext cx="10399921" cy="96948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Acid vs. Alkaline: </a:t>
            </a:r>
            <a:r>
              <a:rPr lang="en-US" sz="4400" b="1" dirty="0" smtClean="0"/>
              <a:t>Soil pH Matters!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095" y="2742594"/>
            <a:ext cx="7011308" cy="39973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79" y="2076450"/>
            <a:ext cx="3248025" cy="4781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6770" y="1035587"/>
            <a:ext cx="10124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Determines which species will thrive, survive, or die.</a:t>
            </a:r>
          </a:p>
          <a:p>
            <a:r>
              <a:rPr lang="en-US" sz="2000" b="1" dirty="0" smtClean="0"/>
              <a:t>Can be changed, but there are limits depending if limestone, concrete present.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7988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406</TotalTime>
  <Words>428</Words>
  <Application>Microsoft Office PowerPoint</Application>
  <PresentationFormat>Custom</PresentationFormat>
  <Paragraphs>106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Madison</vt:lpstr>
      <vt:lpstr>Successful Tree Establishment</vt:lpstr>
      <vt:lpstr>Proper Tree Planting</vt:lpstr>
      <vt:lpstr>Green side up, guys…</vt:lpstr>
      <vt:lpstr>Nope – try again…</vt:lpstr>
      <vt:lpstr>Site Assessment</vt:lpstr>
      <vt:lpstr>Cornell Urban Horticulture Institute; Tree Canada http://www.hort.cornell.edu/uhi/outreach/recurbtree/pdfs/~recurbtrees.pdf</vt:lpstr>
      <vt:lpstr>Soil Type </vt:lpstr>
      <vt:lpstr>Drainage</vt:lpstr>
      <vt:lpstr>Acid vs. Alkaline: Soil pH Matters!</vt:lpstr>
      <vt:lpstr>Soil Compaction</vt:lpstr>
      <vt:lpstr>Deicing Salt</vt:lpstr>
      <vt:lpstr>PowerPoint Presentation</vt:lpstr>
      <vt:lpstr>Dig Safe!</vt:lpstr>
      <vt:lpstr>PowerPoint Presentation</vt:lpstr>
      <vt:lpstr>The Planting Hole</vt:lpstr>
      <vt:lpstr>WRONG Bad contractor! No biscuit!</vt:lpstr>
      <vt:lpstr>RIGHT!</vt:lpstr>
      <vt:lpstr>Radial Trenching:  for  Extreme Compaction and/ or Poorly Drained Sites</vt:lpstr>
      <vt:lpstr>Why not plant deeper than the root ball?</vt:lpstr>
      <vt:lpstr>Roots need this stuff:</vt:lpstr>
      <vt:lpstr>Tree Roots:  90% in top 25 cm;  98% in top 45 cm</vt:lpstr>
      <vt:lpstr>PowerPoint Presentation</vt:lpstr>
      <vt:lpstr>PowerPoint Presentation</vt:lpstr>
      <vt:lpstr>    Container-Bound Roots</vt:lpstr>
      <vt:lpstr>Lead to this:</vt:lpstr>
      <vt:lpstr>And this:</vt:lpstr>
      <vt:lpstr> Before Planting!</vt:lpstr>
      <vt:lpstr>Planting depth is critical!  These are too deep.</vt:lpstr>
      <vt:lpstr>Girdling Roots/ Deep Planting lead to: </vt:lpstr>
      <vt:lpstr>Root System Considerations:</vt:lpstr>
      <vt:lpstr>Bare-Root Trees:   Almost 100% of roots intact!  Requires hydrophilic polymer gel (aka snot…) </vt:lpstr>
      <vt:lpstr>Plus, bare root is a lot cheaper to ship than B&amp;B</vt:lpstr>
      <vt:lpstr>Mulching</vt:lpstr>
      <vt:lpstr>No Volcanoes!</vt:lpstr>
      <vt:lpstr>No!  OMG, WTH?</vt:lpstr>
      <vt:lpstr>YES!</vt:lpstr>
      <vt:lpstr> Please do not stake…</vt:lpstr>
      <vt:lpstr>PowerPoint Presentation</vt:lpstr>
      <vt:lpstr>Hold the fertilizer</vt:lpstr>
      <vt:lpstr>Selection</vt:lpstr>
      <vt:lpstr>Single Trunk</vt:lpstr>
      <vt:lpstr> Good Form vs. Poor Form</vt:lpstr>
      <vt:lpstr> Vertical Symmetry </vt:lpstr>
      <vt:lpstr> Radial Symmetry</vt:lpstr>
      <vt:lpstr>Right Tree, Right Place:  How tall will it get?  Where will its roots and branches go?</vt:lpstr>
      <vt:lpstr>Think Ahead!</vt:lpstr>
      <vt:lpstr>Wait – What do you mean this is the wrong tree?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phetzler</dc:creator>
  <cp:lastModifiedBy>Paul</cp:lastModifiedBy>
  <cp:revision>34</cp:revision>
  <dcterms:created xsi:type="dcterms:W3CDTF">2017-09-07T15:31:16Z</dcterms:created>
  <dcterms:modified xsi:type="dcterms:W3CDTF">2020-02-26T15:11:03Z</dcterms:modified>
</cp:coreProperties>
</file>