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tiff" ContentType="image/tif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4675" r:id="rId1"/>
    <p:sldMasterId id="2147484688" r:id="rId2"/>
    <p:sldMasterId id="2147485177" r:id="rId3"/>
  </p:sldMasterIdLst>
  <p:notesMasterIdLst>
    <p:notesMasterId r:id="rId32"/>
  </p:notesMasterIdLst>
  <p:handoutMasterIdLst>
    <p:handoutMasterId r:id="rId33"/>
  </p:handoutMasterIdLst>
  <p:sldIdLst>
    <p:sldId id="424" r:id="rId4"/>
    <p:sldId id="501" r:id="rId5"/>
    <p:sldId id="499" r:id="rId6"/>
    <p:sldId id="502" r:id="rId7"/>
    <p:sldId id="482" r:id="rId8"/>
    <p:sldId id="469" r:id="rId9"/>
    <p:sldId id="449" r:id="rId10"/>
    <p:sldId id="483" r:id="rId11"/>
    <p:sldId id="461" r:id="rId12"/>
    <p:sldId id="503" r:id="rId13"/>
    <p:sldId id="455" r:id="rId14"/>
    <p:sldId id="494" r:id="rId15"/>
    <p:sldId id="476" r:id="rId16"/>
    <p:sldId id="479" r:id="rId17"/>
    <p:sldId id="480" r:id="rId18"/>
    <p:sldId id="481" r:id="rId19"/>
    <p:sldId id="456" r:id="rId20"/>
    <p:sldId id="477" r:id="rId21"/>
    <p:sldId id="458" r:id="rId22"/>
    <p:sldId id="496" r:id="rId23"/>
    <p:sldId id="485" r:id="rId24"/>
    <p:sldId id="487" r:id="rId25"/>
    <p:sldId id="484" r:id="rId26"/>
    <p:sldId id="498" r:id="rId27"/>
    <p:sldId id="459" r:id="rId28"/>
    <p:sldId id="492" r:id="rId29"/>
    <p:sldId id="493" r:id="rId30"/>
    <p:sldId id="380" r:id="rId31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MS PGothic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MS PGothic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MS PGothic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MS PGothic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MS PGothic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charset="0"/>
        <a:ea typeface="MS PGothic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charset="0"/>
        <a:ea typeface="MS PGothic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charset="0"/>
        <a:ea typeface="MS PGothic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charset="0"/>
        <a:ea typeface="MS PGothic" charset="-128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99CC00"/>
    <a:srgbClr val="C4862A"/>
    <a:srgbClr val="9E6006"/>
    <a:srgbClr val="262BC0"/>
    <a:srgbClr val="1C1F8B"/>
    <a:srgbClr val="1944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334"/>
    <p:restoredTop sz="94606"/>
  </p:normalViewPr>
  <p:slideViewPr>
    <p:cSldViewPr>
      <p:cViewPr>
        <p:scale>
          <a:sx n="68" d="100"/>
          <a:sy n="68" d="100"/>
        </p:scale>
        <p:origin x="-666" y="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14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viewProps" Target="view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Times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45D1CAF5-4AFA-0542-B0CD-3559436EDD52}" type="datetimeFigureOut">
              <a:rPr lang="en-US" altLang="en-US"/>
              <a:pPr>
                <a:defRPr/>
              </a:pPr>
              <a:t>6/13/2017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Times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2FDD8A39-62D3-FF42-8F02-5BCD032821C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894673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Times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C467BD0A-E7C7-3F4D-A94E-69F53EAAD9E5}" type="datetimeFigureOut">
              <a:rPr lang="en-US" altLang="en-US"/>
              <a:pPr>
                <a:defRPr/>
              </a:pPr>
              <a:t>6/13/2017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Times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15F5216F-6EB5-BF4E-AF30-FF318AE571F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0930088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638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MS PGothic" charset="-128"/>
            </a:endParaRPr>
          </a:p>
        </p:txBody>
      </p:sp>
      <p:sp>
        <p:nvSpPr>
          <p:cNvPr id="16387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-128"/>
              </a:defRPr>
            </a:lvl9pPr>
          </a:lstStyle>
          <a:p>
            <a:pPr algn="r"/>
            <a:fld id="{2FE5C0B0-DF3E-1C49-944B-F12B04B76EA9}" type="slidenum">
              <a:rPr lang="en-US" altLang="en-US" sz="1200"/>
              <a:pPr algn="r"/>
              <a:t>1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939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>
                <a:ea typeface="MS PGothic" charset="-128"/>
              </a:rPr>
              <a:t>Adults don’t feed on EAB larvae, but require sugar water.  Will parasitoids establish better when there are plentiful food sources</a:t>
            </a:r>
          </a:p>
        </p:txBody>
      </p:sp>
      <p:sp>
        <p:nvSpPr>
          <p:cNvPr id="5939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-128"/>
              </a:defRPr>
            </a:lvl9pPr>
          </a:lstStyle>
          <a:p>
            <a:fld id="{640B16A5-85DE-EF43-BEAF-B0F6AC0DAF45}" type="slidenum">
              <a:rPr lang="en-US" altLang="en-US" sz="1200"/>
              <a:pPr/>
              <a:t>17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6144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dirty="0">
                <a:ea typeface="MS PGothic" charset="-128"/>
              </a:rPr>
              <a:t>Phenology – study of an organisms life cycle as it is influenced by environmental factors (temps, light, </a:t>
            </a:r>
            <a:r>
              <a:rPr lang="en-US" altLang="en-US" dirty="0" err="1">
                <a:ea typeface="MS PGothic" charset="-128"/>
              </a:rPr>
              <a:t>etc</a:t>
            </a:r>
            <a:r>
              <a:rPr lang="en-US" altLang="en-US" dirty="0">
                <a:ea typeface="MS PGothic" charset="-128"/>
              </a:rPr>
              <a:t>)</a:t>
            </a:r>
          </a:p>
        </p:txBody>
      </p:sp>
      <p:sp>
        <p:nvSpPr>
          <p:cNvPr id="6144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-128"/>
              </a:defRPr>
            </a:lvl9pPr>
          </a:lstStyle>
          <a:p>
            <a:fld id="{C882B732-581F-E648-ACEE-716C3912A964}" type="slidenum">
              <a:rPr lang="en-US" altLang="en-US" sz="1200"/>
              <a:pPr/>
              <a:t>19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4962DAB-CE3A-2640-BC87-D90FF99359DF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4390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Appears</a:t>
            </a:r>
            <a:r>
              <a:rPr lang="en-US" baseline="0" dirty="0"/>
              <a:t> that </a:t>
            </a:r>
            <a:r>
              <a:rPr lang="en-US" i="1" baseline="0" dirty="0"/>
              <a:t>S. </a:t>
            </a:r>
            <a:r>
              <a:rPr lang="en-US" i="1" baseline="0" dirty="0" err="1"/>
              <a:t>galinae</a:t>
            </a:r>
            <a:r>
              <a:rPr lang="en-US" i="1" baseline="0" dirty="0"/>
              <a:t> </a:t>
            </a:r>
            <a:r>
              <a:rPr lang="en-US" i="0" baseline="0" dirty="0"/>
              <a:t>eggs and larvae </a:t>
            </a:r>
            <a:r>
              <a:rPr lang="en-US" i="0" baseline="0" dirty="0" err="1"/>
              <a:t>oviposited</a:t>
            </a:r>
            <a:r>
              <a:rPr lang="en-US" i="0" baseline="0" dirty="0"/>
              <a:t> after Aug can reach diapause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4962DAB-CE3A-2640-BC87-D90FF99359DF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7051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6349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>
                <a:ea typeface="MS PGothic" charset="-128"/>
              </a:rPr>
              <a:t>Can it work, is it a viable option for EAB management</a:t>
            </a:r>
          </a:p>
        </p:txBody>
      </p:sp>
      <p:sp>
        <p:nvSpPr>
          <p:cNvPr id="6349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-128"/>
              </a:defRPr>
            </a:lvl9pPr>
          </a:lstStyle>
          <a:p>
            <a:fld id="{8B3A413B-7A30-864A-B216-F145AC0511E6}" type="slidenum">
              <a:rPr lang="en-US" altLang="en-US" sz="1200"/>
              <a:pPr/>
              <a:t>25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81922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x-none" altLang="x-none">
              <a:ea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0327351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65538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>
              <a:ea typeface="MS PGothic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x-none" altLang="x-none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540512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686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>
                <a:latin typeface="Calibri" charset="0"/>
                <a:ea typeface="MS PGothic" charset="0"/>
              </a:rPr>
              <a:t>SA</a:t>
            </a:r>
            <a:r>
              <a:rPr lang="en-US" baseline="0" dirty="0">
                <a:latin typeface="Calibri" charset="0"/>
                <a:ea typeface="MS PGothic" charset="0"/>
              </a:rPr>
              <a:t> from Tianjin- southern China, SG- Russian Far East, TP- Jilin, China</a:t>
            </a:r>
            <a:endParaRPr lang="en-US" dirty="0">
              <a:latin typeface="Calibri" charset="0"/>
              <a:ea typeface="MS PGothic" charset="0"/>
            </a:endParaRPr>
          </a:p>
        </p:txBody>
      </p:sp>
      <p:sp>
        <p:nvSpPr>
          <p:cNvPr id="3686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9pPr>
          </a:lstStyle>
          <a:p>
            <a:fld id="{41A8A5F2-756C-AA45-8A30-599C10215350}" type="slidenum">
              <a:rPr lang="en-US" sz="1200"/>
              <a:pPr/>
              <a:t>5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2994550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20835" name="Rectangle 3"/>
          <p:cNvSpPr>
            <a:spLocks noGrp="1"/>
          </p:cNvSpPr>
          <p:nvPr>
            <p:ph type="body" idx="1"/>
          </p:nvPr>
        </p:nvSpPr>
        <p:spPr bwMode="auto">
          <a:extLst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dirty="0">
                <a:effectLst>
                  <a:outerShdw blurRad="38100" dist="38100" dir="2700000" algn="tl">
                    <a:srgbClr val="DDDDDD"/>
                  </a:outerShdw>
                </a:effectLst>
                <a:ea typeface="ＭＳ Ｐゴシック" charset="0"/>
                <a:cs typeface="+mn-cs"/>
              </a:rPr>
              <a:t>Adults 7.5 - 15 mm long.</a:t>
            </a:r>
          </a:p>
          <a:p>
            <a:pPr>
              <a:defRPr/>
            </a:pPr>
            <a:endParaRPr lang="en-US" dirty="0">
              <a:effectLst>
                <a:outerShdw blurRad="38100" dist="38100" dir="2700000" algn="tl">
                  <a:srgbClr val="DDDDDD"/>
                </a:outerShdw>
              </a:effectLst>
              <a:ea typeface="ＭＳ Ｐゴシック" charset="0"/>
              <a:cs typeface="+mn-cs"/>
            </a:endParaRPr>
          </a:p>
          <a:p>
            <a:pPr>
              <a:defRPr/>
            </a:pPr>
            <a:endParaRPr lang="en-US" dirty="0">
              <a:effectLst>
                <a:outerShdw blurRad="38100" dist="38100" dir="2700000" algn="tl">
                  <a:srgbClr val="DDDDDD"/>
                </a:outerShdw>
              </a:effectLst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64713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120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dirty="0">
                <a:ea typeface="MS PGothic" charset="-128"/>
              </a:rPr>
              <a:t>Gregarious and short development time </a:t>
            </a:r>
            <a:r>
              <a:rPr lang="mr-IN" altLang="en-US" dirty="0">
                <a:ea typeface="MS PGothic" charset="-128"/>
              </a:rPr>
              <a:t>–</a:t>
            </a:r>
            <a:r>
              <a:rPr lang="en-US" altLang="en-US" dirty="0">
                <a:ea typeface="MS PGothic" charset="-128"/>
              </a:rPr>
              <a:t> multiple</a:t>
            </a:r>
            <a:r>
              <a:rPr lang="en-US" altLang="en-US" baseline="0" dirty="0">
                <a:ea typeface="MS PGothic" charset="-128"/>
              </a:rPr>
              <a:t> generations each season</a:t>
            </a:r>
            <a:endParaRPr lang="en-US" altLang="en-US" dirty="0">
              <a:ea typeface="MS PGothic" charset="-128"/>
            </a:endParaRPr>
          </a:p>
        </p:txBody>
      </p:sp>
      <p:sp>
        <p:nvSpPr>
          <p:cNvPr id="5120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-128"/>
              </a:defRPr>
            </a:lvl9pPr>
          </a:lstStyle>
          <a:p>
            <a:fld id="{C4ECD2A2-FD30-C843-BB83-9DFB59F16E22}" type="slidenum">
              <a:rPr lang="en-US" altLang="en-US" sz="1200"/>
              <a:pPr/>
              <a:t>7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3891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9pPr>
          </a:lstStyle>
          <a:p>
            <a:fld id="{CE7421B9-8E1E-FC4F-BE5C-FC71625753C3}" type="slidenum">
              <a:rPr lang="en-US" sz="1200"/>
              <a:pPr/>
              <a:t>8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9749094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3250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>
              <a:ea typeface="MS PGothic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3794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x-none" altLang="x-none">
              <a:ea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286887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529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>
                <a:ea typeface="MS PGothic" charset="-128"/>
              </a:rPr>
              <a:t>Can we even detect their establishment?  How good are our detection tools</a:t>
            </a:r>
          </a:p>
        </p:txBody>
      </p:sp>
      <p:sp>
        <p:nvSpPr>
          <p:cNvPr id="5529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-128"/>
              </a:defRPr>
            </a:lvl9pPr>
          </a:lstStyle>
          <a:p>
            <a:fld id="{0F87E8CD-9F32-4445-AD4E-C97B3FB6E3DC}" type="slidenum">
              <a:rPr lang="en-US" altLang="en-US" sz="1200"/>
              <a:pPr/>
              <a:t>11</a:t>
            </a:fld>
            <a:endParaRPr lang="en-US" altLang="en-US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622FE-480D-EA4F-A702-6598A49C34ED}" type="datetimeFigureOut">
              <a:rPr lang="en-US" smtClean="0"/>
              <a:t>6/13/2017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72E91-0FDE-4F44-9200-AC5C587FFD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178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622FE-480D-EA4F-A702-6598A49C34ED}" type="datetimeFigureOut">
              <a:rPr lang="en-US" smtClean="0"/>
              <a:t>6/13/2017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72E91-0FDE-4F44-9200-AC5C587FFD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309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622FE-480D-EA4F-A702-6598A49C34ED}" type="datetimeFigureOut">
              <a:rPr lang="en-US" smtClean="0"/>
              <a:t>6/13/2017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72E91-0FDE-4F44-9200-AC5C587FFD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7585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622FE-480D-EA4F-A702-6598A49C34ED}" type="datetimeFigureOut">
              <a:rPr lang="en-US" smtClean="0"/>
              <a:t>6/13/2017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72E91-0FDE-4F44-9200-AC5C587FFD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5394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2CC66AD-DD19-BE4E-A724-372CC887A39E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9350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C7CBE-680E-AD43-A464-EBBBDD7EABD8}" type="datetimeFigureOut">
              <a:rPr lang="en-US" smtClean="0"/>
              <a:t>6/13/2017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CC83C-68DF-1345-A64B-D9D6E59D57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4125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C7CBE-680E-AD43-A464-EBBBDD7EABD8}" type="datetimeFigureOut">
              <a:rPr lang="en-US" smtClean="0"/>
              <a:t>6/13/2017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CC83C-68DF-1345-A64B-D9D6E59D57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9645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C7CBE-680E-AD43-A464-EBBBDD7EABD8}" type="datetimeFigureOut">
              <a:rPr lang="en-US" smtClean="0"/>
              <a:t>6/13/2017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CC83C-68DF-1345-A64B-D9D6E59D57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1412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C7CBE-680E-AD43-A464-EBBBDD7EABD8}" type="datetimeFigureOut">
              <a:rPr lang="en-US" smtClean="0"/>
              <a:t>6/13/2017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CC83C-68DF-1345-A64B-D9D6E59D57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0347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C7CBE-680E-AD43-A464-EBBBDD7EABD8}" type="datetimeFigureOut">
              <a:rPr lang="en-US" smtClean="0"/>
              <a:t>6/13/2017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CC83C-68DF-1345-A64B-D9D6E59D57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1743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C7CBE-680E-AD43-A464-EBBBDD7EABD8}" type="datetimeFigureOut">
              <a:rPr lang="en-US" smtClean="0"/>
              <a:t>6/13/2017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CC83C-68DF-1345-A64B-D9D6E59D57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2492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622FE-480D-EA4F-A702-6598A49C34ED}" type="datetimeFigureOut">
              <a:rPr lang="en-US" smtClean="0"/>
              <a:t>6/13/2017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72E91-0FDE-4F44-9200-AC5C587FFD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9950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C7CBE-680E-AD43-A464-EBBBDD7EABD8}" type="datetimeFigureOut">
              <a:rPr lang="en-US" smtClean="0"/>
              <a:t>6/13/2017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CC83C-68DF-1345-A64B-D9D6E59D57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4879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C7CBE-680E-AD43-A464-EBBBDD7EABD8}" type="datetimeFigureOut">
              <a:rPr lang="en-US" smtClean="0"/>
              <a:t>6/13/2017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CC83C-68DF-1345-A64B-D9D6E59D57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8983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C7CBE-680E-AD43-A464-EBBBDD7EABD8}" type="datetimeFigureOut">
              <a:rPr lang="en-US" smtClean="0"/>
              <a:t>6/13/2017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CC83C-68DF-1345-A64B-D9D6E59D57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67812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C7CBE-680E-AD43-A464-EBBBDD7EABD8}" type="datetimeFigureOut">
              <a:rPr lang="en-US" smtClean="0"/>
              <a:t>6/13/2017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CC83C-68DF-1345-A64B-D9D6E59D57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1468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C7CBE-680E-AD43-A464-EBBBDD7EABD8}" type="datetimeFigureOut">
              <a:rPr lang="en-US" smtClean="0"/>
              <a:t>6/13/2017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CC83C-68DF-1345-A64B-D9D6E59D57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5179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4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622FE-480D-EA4F-A702-6598A49C34ED}" type="datetimeFigureOut">
              <a:rPr lang="en-US" smtClean="0"/>
              <a:t>6/13/2017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72E91-0FDE-4F44-9200-AC5C587FFD38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4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622FE-480D-EA4F-A702-6598A49C34ED}" type="datetimeFigureOut">
              <a:rPr lang="en-US" smtClean="0"/>
              <a:t>6/13/2017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72E91-0FDE-4F44-9200-AC5C587FFD38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5"/>
            <a:ext cx="370332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622FE-480D-EA4F-A702-6598A49C34ED}" type="datetimeFigureOut">
              <a:rPr lang="en-US" smtClean="0"/>
              <a:t>6/13/2017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72E91-0FDE-4F44-9200-AC5C587FFD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622FE-480D-EA4F-A702-6598A49C34ED}" type="datetimeFigureOut">
              <a:rPr lang="en-US" smtClean="0"/>
              <a:t>6/13/2017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72E91-0FDE-4F44-9200-AC5C587FFD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622FE-480D-EA4F-A702-6598A49C34ED}" type="datetimeFigureOut">
              <a:rPr lang="en-US" smtClean="0"/>
              <a:t>6/13/2017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72E91-0FDE-4F44-9200-AC5C587FFD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73549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622FE-480D-EA4F-A702-6598A49C34ED}" type="datetimeFigureOut">
              <a:rPr lang="en-US" smtClean="0"/>
              <a:t>6/13/2017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72E91-0FDE-4F44-9200-AC5C587FFD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622FE-480D-EA4F-A702-6598A49C34ED}" type="datetimeFigureOut">
              <a:rPr lang="en-US" smtClean="0"/>
              <a:t>6/13/2017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72E91-0FDE-4F44-9200-AC5C587FFD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450" y="731520"/>
            <a:ext cx="486918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fld id="{9A5622FE-480D-EA4F-A702-6598A49C34ED}" type="datetimeFigureOut">
              <a:rPr lang="en-US" smtClean="0"/>
              <a:t>6/13/2017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6E72E91-0FDE-4F44-9200-AC5C587FFD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5234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60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622FE-480D-EA4F-A702-6598A49C34ED}" type="datetimeFigureOut">
              <a:rPr lang="en-US" smtClean="0"/>
              <a:t>6/13/2017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72E91-0FDE-4F44-9200-AC5C587FFD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622FE-480D-EA4F-A702-6598A49C34ED}" type="datetimeFigureOut">
              <a:rPr lang="en-US" smtClean="0"/>
              <a:t>6/13/2017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72E91-0FDE-4F44-9200-AC5C587FFD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3989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2302"/>
            <a:ext cx="1971675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2302"/>
            <a:ext cx="5800725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622FE-480D-EA4F-A702-6598A49C34ED}" type="datetimeFigureOut">
              <a:rPr lang="en-US" smtClean="0"/>
              <a:t>6/13/2017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72E91-0FDE-4F44-9200-AC5C587FFD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C3EFD9-4379-A64E-AD8D-289CC6C9A533}" type="slidenum">
              <a:rPr lang="en-US" altLang="x-none"/>
              <a:pPr/>
              <a:t>‹#›</a:t>
            </a:fld>
            <a:endParaRPr lang="en-US" altLang="x-none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3662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622FE-480D-EA4F-A702-6598A49C34ED}" type="datetimeFigureOut">
              <a:rPr lang="en-US" smtClean="0"/>
              <a:t>6/13/2017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72E91-0FDE-4F44-9200-AC5C587FFD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0215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622FE-480D-EA4F-A702-6598A49C34ED}" type="datetimeFigureOut">
              <a:rPr lang="en-US" smtClean="0"/>
              <a:t>6/13/2017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72E91-0FDE-4F44-9200-AC5C587FFD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9443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622FE-480D-EA4F-A702-6598A49C34ED}" type="datetimeFigureOut">
              <a:rPr lang="en-US" smtClean="0"/>
              <a:t>6/13/2017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72E91-0FDE-4F44-9200-AC5C587FFD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2211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622FE-480D-EA4F-A702-6598A49C34ED}" type="datetimeFigureOut">
              <a:rPr lang="en-US" smtClean="0"/>
              <a:t>6/13/2017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72E91-0FDE-4F44-9200-AC5C587FFD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9264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622FE-480D-EA4F-A702-6598A49C34ED}" type="datetimeFigureOut">
              <a:rPr lang="en-US" smtClean="0"/>
              <a:t>6/13/2017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72E91-0FDE-4F44-9200-AC5C587FFD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094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622FE-480D-EA4F-A702-6598A49C34ED}" type="datetimeFigureOut">
              <a:rPr lang="en-US" smtClean="0"/>
              <a:t>6/13/2017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72E91-0FDE-4F44-9200-AC5C587FFD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4928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5622FE-480D-EA4F-A702-6598A49C34ED}" type="datetimeFigureOut">
              <a:rPr lang="en-US" smtClean="0"/>
              <a:t>6/13/2017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E72E91-0FDE-4F44-9200-AC5C587FFD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0532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76" r:id="rId1"/>
    <p:sldLayoutId id="2147484677" r:id="rId2"/>
    <p:sldLayoutId id="2147484678" r:id="rId3"/>
    <p:sldLayoutId id="2147484679" r:id="rId4"/>
    <p:sldLayoutId id="2147484680" r:id="rId5"/>
    <p:sldLayoutId id="2147484681" r:id="rId6"/>
    <p:sldLayoutId id="2147484682" r:id="rId7"/>
    <p:sldLayoutId id="2147484683" r:id="rId8"/>
    <p:sldLayoutId id="2147484684" r:id="rId9"/>
    <p:sldLayoutId id="2147484685" r:id="rId10"/>
    <p:sldLayoutId id="2147484686" r:id="rId11"/>
    <p:sldLayoutId id="2147484687" r:id="rId12"/>
    <p:sldLayoutId id="2147484674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4C7CBE-680E-AD43-A464-EBBBDD7EABD8}" type="datetimeFigureOut">
              <a:rPr lang="en-US" smtClean="0"/>
              <a:t>6/13/2017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DCC83C-68DF-1345-A64B-D9D6E59D57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272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89" r:id="rId1"/>
    <p:sldLayoutId id="2147484690" r:id="rId2"/>
    <p:sldLayoutId id="2147484691" r:id="rId3"/>
    <p:sldLayoutId id="2147484692" r:id="rId4"/>
    <p:sldLayoutId id="2147484693" r:id="rId5"/>
    <p:sldLayoutId id="2147484694" r:id="rId6"/>
    <p:sldLayoutId id="2147484695" r:id="rId7"/>
    <p:sldLayoutId id="2147484696" r:id="rId8"/>
    <p:sldLayoutId id="2147484697" r:id="rId9"/>
    <p:sldLayoutId id="2147484698" r:id="rId10"/>
    <p:sldLayoutId id="214748469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5"/>
            <a:ext cx="7543800" cy="85639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9A5622FE-480D-EA4F-A702-6598A49C34ED}" type="datetimeFigureOut">
              <a:rPr lang="en-US" smtClean="0"/>
              <a:t>6/13/2017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36E72E91-0FDE-4F44-9200-AC5C587FFD38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891540" y="1143000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02791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78" r:id="rId1"/>
    <p:sldLayoutId id="2147485179" r:id="rId2"/>
    <p:sldLayoutId id="2147485180" r:id="rId3"/>
    <p:sldLayoutId id="2147485181" r:id="rId4"/>
    <p:sldLayoutId id="2147485182" r:id="rId5"/>
    <p:sldLayoutId id="2147485183" r:id="rId6"/>
    <p:sldLayoutId id="2147485184" r:id="rId7"/>
    <p:sldLayoutId id="2147485185" r:id="rId8"/>
    <p:sldLayoutId id="2147485186" r:id="rId9"/>
    <p:sldLayoutId id="2147485187" r:id="rId10"/>
    <p:sldLayoutId id="2147485188" r:id="rId11"/>
    <p:sldLayoutId id="2147485189" r:id="rId12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/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2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3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3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2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65.pn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7" Type="http://schemas.openxmlformats.org/officeDocument/2006/relationships/image" Target="../media/image7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73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77.jpeg"/><Relationship Id="rId4" Type="http://schemas.openxmlformats.org/officeDocument/2006/relationships/image" Target="../media/image76.e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microsoft.com/office/2007/relationships/media" Target="../media/media2.mp4"/><Relationship Id="rId7" Type="http://schemas.openxmlformats.org/officeDocument/2006/relationships/image" Target="../media/image7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12.xml"/><Relationship Id="rId5" Type="http://schemas.openxmlformats.org/officeDocument/2006/relationships/slideLayout" Target="../slideLayouts/slideLayout26.xml"/><Relationship Id="rId10" Type="http://schemas.openxmlformats.org/officeDocument/2006/relationships/image" Target="../media/image81.png"/><Relationship Id="rId4" Type="http://schemas.openxmlformats.org/officeDocument/2006/relationships/video" Target="../media/media2.mp4"/><Relationship Id="rId9" Type="http://schemas.openxmlformats.org/officeDocument/2006/relationships/image" Target="../media/image80.tif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emf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85.emf"/><Relationship Id="rId4" Type="http://schemas.openxmlformats.org/officeDocument/2006/relationships/image" Target="../media/image84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7" Type="http://schemas.openxmlformats.org/officeDocument/2006/relationships/image" Target="../media/image9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89.tiff"/><Relationship Id="rId5" Type="http://schemas.openxmlformats.org/officeDocument/2006/relationships/image" Target="../media/image88.jpeg"/><Relationship Id="rId4" Type="http://schemas.openxmlformats.org/officeDocument/2006/relationships/image" Target="../media/image8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5.emf"/><Relationship Id="rId5" Type="http://schemas.openxmlformats.org/officeDocument/2006/relationships/image" Target="../media/image92.emf"/><Relationship Id="rId4" Type="http://schemas.openxmlformats.org/officeDocument/2006/relationships/image" Target="../media/image9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94.jpeg"/><Relationship Id="rId7" Type="http://schemas.openxmlformats.org/officeDocument/2006/relationships/image" Target="../media/image98.jpeg"/><Relationship Id="rId12" Type="http://schemas.openxmlformats.org/officeDocument/2006/relationships/image" Target="../media/image103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97.jpeg"/><Relationship Id="rId11" Type="http://schemas.openxmlformats.org/officeDocument/2006/relationships/image" Target="../media/image102.png"/><Relationship Id="rId5" Type="http://schemas.openxmlformats.org/officeDocument/2006/relationships/image" Target="../media/image96.jpeg"/><Relationship Id="rId10" Type="http://schemas.openxmlformats.org/officeDocument/2006/relationships/image" Target="../media/image101.png"/><Relationship Id="rId4" Type="http://schemas.openxmlformats.org/officeDocument/2006/relationships/image" Target="../media/image95.jpeg"/><Relationship Id="rId9" Type="http://schemas.openxmlformats.org/officeDocument/2006/relationships/image" Target="../media/image100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jpeg"/><Relationship Id="rId13" Type="http://schemas.openxmlformats.org/officeDocument/2006/relationships/image" Target="../media/image114.png"/><Relationship Id="rId18" Type="http://schemas.openxmlformats.org/officeDocument/2006/relationships/image" Target="../media/image119.png"/><Relationship Id="rId3" Type="http://schemas.openxmlformats.org/officeDocument/2006/relationships/image" Target="../media/image104.jpeg"/><Relationship Id="rId7" Type="http://schemas.openxmlformats.org/officeDocument/2006/relationships/image" Target="../media/image108.jpeg"/><Relationship Id="rId12" Type="http://schemas.openxmlformats.org/officeDocument/2006/relationships/image" Target="../media/image113.png"/><Relationship Id="rId17" Type="http://schemas.openxmlformats.org/officeDocument/2006/relationships/image" Target="../media/image118.jpe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117.jpeg"/><Relationship Id="rId20" Type="http://schemas.openxmlformats.org/officeDocument/2006/relationships/image" Target="../media/image121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07.jpeg"/><Relationship Id="rId11" Type="http://schemas.openxmlformats.org/officeDocument/2006/relationships/image" Target="../media/image112.jpeg"/><Relationship Id="rId5" Type="http://schemas.openxmlformats.org/officeDocument/2006/relationships/image" Target="../media/image106.jpeg"/><Relationship Id="rId15" Type="http://schemas.openxmlformats.org/officeDocument/2006/relationships/image" Target="../media/image116.jpeg"/><Relationship Id="rId10" Type="http://schemas.openxmlformats.org/officeDocument/2006/relationships/image" Target="../media/image111.jpeg"/><Relationship Id="rId19" Type="http://schemas.openxmlformats.org/officeDocument/2006/relationships/image" Target="../media/image120.jpeg"/><Relationship Id="rId4" Type="http://schemas.openxmlformats.org/officeDocument/2006/relationships/image" Target="../media/image105.jpeg"/><Relationship Id="rId9" Type="http://schemas.openxmlformats.org/officeDocument/2006/relationships/image" Target="../media/image110.jpeg"/><Relationship Id="rId14" Type="http://schemas.openxmlformats.org/officeDocument/2006/relationships/image" Target="../media/image11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5.emf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5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png"/><Relationship Id="rId7" Type="http://schemas.openxmlformats.org/officeDocument/2006/relationships/image" Target="../media/image23.w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2.jpeg"/><Relationship Id="rId11" Type="http://schemas.openxmlformats.org/officeDocument/2006/relationships/image" Target="../media/image27.jpeg"/><Relationship Id="rId5" Type="http://schemas.openxmlformats.org/officeDocument/2006/relationships/image" Target="../media/image21.jpeg"/><Relationship Id="rId10" Type="http://schemas.openxmlformats.org/officeDocument/2006/relationships/image" Target="../media/image26.jpeg"/><Relationship Id="rId4" Type="http://schemas.openxmlformats.org/officeDocument/2006/relationships/image" Target="../media/image20.wmf"/><Relationship Id="rId9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39.emf"/><Relationship Id="rId4" Type="http://schemas.openxmlformats.org/officeDocument/2006/relationships/image" Target="../media/image3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6" descr="big-esf-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" y="5715000"/>
            <a:ext cx="1341438" cy="8239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63" name="Rectangle 10"/>
          <p:cNvSpPr>
            <a:spLocks/>
          </p:cNvSpPr>
          <p:nvPr/>
        </p:nvSpPr>
        <p:spPr bwMode="auto">
          <a:xfrm>
            <a:off x="76200" y="457200"/>
            <a:ext cx="83058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-128"/>
              </a:defRPr>
            </a:lvl9pPr>
          </a:lstStyle>
          <a:p>
            <a:pPr algn="ctr"/>
            <a:r>
              <a:rPr lang="en-US" altLang="en-US" sz="6200" dirty="0">
                <a:latin typeface="Calibri" charset="0"/>
                <a:ea typeface="Calibri" charset="0"/>
                <a:cs typeface="Calibri" charset="0"/>
              </a:rPr>
              <a:t>Biological Control of Emerald Ash Borer         in New York </a:t>
            </a:r>
          </a:p>
        </p:txBody>
      </p:sp>
      <p:pic>
        <p:nvPicPr>
          <p:cNvPr id="15364" name="Picture 8" descr="C:\Users\mkfierke\Desktop\EAB\EAB pictures\EAB male clos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1500" y="2882328"/>
            <a:ext cx="4000500" cy="265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9" descr="C:\Users\mkfierke\Desktop\EAB\EAB pictures\EAB female clos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43400" y="2882328"/>
            <a:ext cx="4168775" cy="265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6" name="TextBox 1"/>
          <p:cNvSpPr txBox="1">
            <a:spLocks noChangeArrowheads="1"/>
          </p:cNvSpPr>
          <p:nvPr/>
        </p:nvSpPr>
        <p:spPr bwMode="auto">
          <a:xfrm>
            <a:off x="550164" y="5332413"/>
            <a:ext cx="987425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-128"/>
              </a:defRPr>
            </a:lvl9pPr>
          </a:lstStyle>
          <a:p>
            <a:r>
              <a:rPr lang="en-US" altLang="en-US" sz="900" b="1">
                <a:solidFill>
                  <a:srgbClr val="FFFFFF"/>
                </a:solidFill>
              </a:rPr>
              <a:t>Kent Loeffler</a:t>
            </a:r>
          </a:p>
        </p:txBody>
      </p:sp>
      <p:pic>
        <p:nvPicPr>
          <p:cNvPr id="15367" name="Picture 20" descr="https://encrypted-tbn1.gstatic.com/images?q=tbn:ANd9GcRqJDxapxy-lTzolcUwTEOtSHYVoKHV6l1IOUxbSqnc5l3uTV3lq1b-c0oN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36901" y="5718079"/>
            <a:ext cx="871537" cy="8382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8" name="Picture 12" descr="http://joelfloydillustration.com/images/logos/ppq_themeart_jf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51038" y="5718079"/>
            <a:ext cx="1111250" cy="8302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9" name="Picture 2" descr="http://www.agriculture.ny.gov/FS/FSimages/nyseal.gif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84638" y="5718079"/>
            <a:ext cx="838200" cy="8382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152930" y="5735178"/>
            <a:ext cx="3429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latin typeface="Calibri" charset="0"/>
                <a:ea typeface="Calibri" charset="0"/>
                <a:cs typeface="Calibri" charset="0"/>
              </a:rPr>
              <a:t>Michael Jones </a:t>
            </a:r>
            <a:r>
              <a:rPr lang="en-US" sz="1800">
                <a:latin typeface="Calibri" charset="0"/>
                <a:ea typeface="Calibri" charset="0"/>
                <a:cs typeface="Calibri" charset="0"/>
              </a:rPr>
              <a:t>&amp; Dr. </a:t>
            </a:r>
            <a:r>
              <a:rPr lang="en-US" sz="1800" dirty="0">
                <a:latin typeface="Calibri" charset="0"/>
                <a:ea typeface="Calibri" charset="0"/>
                <a:cs typeface="Calibri" charset="0"/>
              </a:rPr>
              <a:t>Melissa </a:t>
            </a:r>
            <a:r>
              <a:rPr lang="en-US" sz="1800" dirty="0" err="1">
                <a:latin typeface="Calibri" charset="0"/>
                <a:ea typeface="Calibri" charset="0"/>
                <a:cs typeface="Calibri" charset="0"/>
              </a:rPr>
              <a:t>Fierke</a:t>
            </a:r>
            <a:endParaRPr lang="en-US" sz="1800" dirty="0">
              <a:latin typeface="Calibri" charset="0"/>
              <a:ea typeface="Calibri" charset="0"/>
              <a:cs typeface="Calibri" charset="0"/>
            </a:endParaRPr>
          </a:p>
          <a:p>
            <a:pPr algn="ctr"/>
            <a:r>
              <a:rPr lang="en-US" sz="1800" dirty="0">
                <a:latin typeface="Calibri" charset="0"/>
                <a:ea typeface="Calibri" charset="0"/>
                <a:cs typeface="Calibri" charset="0"/>
              </a:rPr>
              <a:t>SUNY ESF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8" name="Rectangle 4"/>
          <p:cNvSpPr>
            <a:spLocks noGrp="1"/>
          </p:cNvSpPr>
          <p:nvPr>
            <p:ph idx="1"/>
          </p:nvPr>
        </p:nvSpPr>
        <p:spPr>
          <a:xfrm>
            <a:off x="276225" y="1341120"/>
            <a:ext cx="6581776" cy="1554480"/>
          </a:xfrm>
        </p:spPr>
        <p:txBody>
          <a:bodyPr/>
          <a:lstStyle/>
          <a:p>
            <a:pPr marL="466725" indent="-422275">
              <a:buFont typeface="Arial" charset="0"/>
              <a:buChar char="•"/>
              <a:defRPr/>
            </a:pPr>
            <a:r>
              <a:rPr lang="en-US" altLang="en-US" sz="2800" dirty="0">
                <a:solidFill>
                  <a:schemeClr val="tx1"/>
                </a:solidFill>
              </a:rPr>
              <a:t>Randolph &amp; Hudson River Valley</a:t>
            </a:r>
          </a:p>
          <a:p>
            <a:pPr marL="466725" indent="-422275">
              <a:lnSpc>
                <a:spcPct val="90000"/>
              </a:lnSpc>
              <a:buFont typeface="Arial" charset="0"/>
              <a:buChar char="•"/>
              <a:defRPr/>
            </a:pPr>
            <a:r>
              <a:rPr lang="en-US" sz="2800" dirty="0">
                <a:solidFill>
                  <a:schemeClr val="tx1"/>
                </a:solidFill>
              </a:rPr>
              <a:t>Quantify if parasitoid release slows ash mortality</a:t>
            </a:r>
          </a:p>
        </p:txBody>
      </p:sp>
      <p:sp>
        <p:nvSpPr>
          <p:cNvPr id="32770" name="Rectang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 b="1">
                <a:ea typeface="MS PGothic" charset="-128"/>
              </a:rPr>
              <a:t>Parasitoid Releases</a:t>
            </a:r>
          </a:p>
        </p:txBody>
      </p:sp>
      <p:pic>
        <p:nvPicPr>
          <p:cNvPr id="32772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0867" y="3093719"/>
            <a:ext cx="3121025" cy="3429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3" name="Content Placeholder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357" y="3183412"/>
            <a:ext cx="4724400" cy="32496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4" name="Picture 9" descr="ParisitoidBol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1379" y="641984"/>
            <a:ext cx="1762125" cy="23526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6" name="Picture 2" descr="Oobinator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2" t="6414" r="5016" b="8872"/>
          <a:stretch/>
        </p:blipFill>
        <p:spPr bwMode="auto">
          <a:xfrm>
            <a:off x="7882891" y="1641940"/>
            <a:ext cx="967737" cy="125366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02535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extBox 1"/>
          <p:cNvSpPr txBox="1">
            <a:spLocks noChangeArrowheads="1"/>
          </p:cNvSpPr>
          <p:nvPr/>
        </p:nvSpPr>
        <p:spPr bwMode="auto">
          <a:xfrm>
            <a:off x="795454" y="353802"/>
            <a:ext cx="563880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200">
                <a:solidFill>
                  <a:schemeClr val="tx1"/>
                </a:solidFill>
                <a:latin typeface="Helvetica Neue" charset="0"/>
                <a:ea typeface="ＭＳ Ｐゴシック" charset="-128"/>
                <a:cs typeface="Helvetica Neue" charset="0"/>
              </a:defRPr>
            </a:lvl1pPr>
            <a:lvl2pPr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Helvetica Neue" charset="0"/>
                <a:ea typeface="ＭＳ Ｐゴシック" charset="-128"/>
                <a:cs typeface="Helvetica Neue" charset="0"/>
              </a:defRPr>
            </a:lvl2pPr>
            <a:lvl3pPr marL="1143000" indent="-228600">
              <a:spcBef>
                <a:spcPct val="20000"/>
              </a:spcBef>
              <a:buClr>
                <a:srgbClr val="FF6700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Helvetica Neue" charset="0"/>
                <a:ea typeface="ＭＳ Ｐゴシック" charset="-128"/>
                <a:cs typeface="Helvetica Neue" charset="0"/>
              </a:defRPr>
            </a:lvl3pPr>
            <a:lvl4pPr marL="1600200" indent="-228600">
              <a:spcBef>
                <a:spcPct val="20000"/>
              </a:spcBef>
              <a:buClr>
                <a:srgbClr val="909465"/>
              </a:buClr>
              <a:buFont typeface="Arial" charset="0"/>
              <a:buChar char="•"/>
              <a:defRPr sz="1600">
                <a:solidFill>
                  <a:schemeClr val="tx1"/>
                </a:solidFill>
                <a:latin typeface="Helvetica Neue" charset="0"/>
                <a:ea typeface="ＭＳ Ｐゴシック" charset="-128"/>
                <a:cs typeface="Helvetica Neue" charset="0"/>
              </a:defRPr>
            </a:lvl4pPr>
            <a:lvl5pPr marL="2057400" indent="-228600">
              <a:spcBef>
                <a:spcPct val="20000"/>
              </a:spcBef>
              <a:buClr>
                <a:srgbClr val="956B43"/>
              </a:buClr>
              <a:buFont typeface="Arial" charset="0"/>
              <a:buChar char="•"/>
              <a:defRPr sz="1400">
                <a:solidFill>
                  <a:schemeClr val="tx1"/>
                </a:solidFill>
                <a:latin typeface="Helvetica Neue" charset="0"/>
                <a:ea typeface="ＭＳ Ｐゴシック" charset="-128"/>
                <a:cs typeface="Helvetica Neue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56B43"/>
              </a:buClr>
              <a:buFont typeface="Arial" charset="0"/>
              <a:buChar char="•"/>
              <a:defRPr sz="1400">
                <a:solidFill>
                  <a:schemeClr val="tx1"/>
                </a:solidFill>
                <a:latin typeface="Helvetica Neue" charset="0"/>
                <a:ea typeface="ＭＳ Ｐゴシック" charset="-128"/>
                <a:cs typeface="Helvetica Neue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56B43"/>
              </a:buClr>
              <a:buFont typeface="Arial" charset="0"/>
              <a:buChar char="•"/>
              <a:defRPr sz="1400">
                <a:solidFill>
                  <a:schemeClr val="tx1"/>
                </a:solidFill>
                <a:latin typeface="Helvetica Neue" charset="0"/>
                <a:ea typeface="ＭＳ Ｐゴシック" charset="-128"/>
                <a:cs typeface="Helvetica Neue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56B43"/>
              </a:buClr>
              <a:buFont typeface="Arial" charset="0"/>
              <a:buChar char="•"/>
              <a:defRPr sz="1400">
                <a:solidFill>
                  <a:schemeClr val="tx1"/>
                </a:solidFill>
                <a:latin typeface="Helvetica Neue" charset="0"/>
                <a:ea typeface="ＭＳ Ｐゴシック" charset="-128"/>
                <a:cs typeface="Helvetica Neue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56B43"/>
              </a:buClr>
              <a:buFont typeface="Arial" charset="0"/>
              <a:buChar char="•"/>
              <a:defRPr sz="1400">
                <a:solidFill>
                  <a:schemeClr val="tx1"/>
                </a:solidFill>
                <a:latin typeface="Helvetica Neue" charset="0"/>
                <a:ea typeface="ＭＳ Ｐゴシック" charset="-128"/>
                <a:cs typeface="Helvetica Neue" charset="0"/>
              </a:defRPr>
            </a:lvl9pPr>
          </a:lstStyle>
          <a:p>
            <a:pPr marL="0" lvl="1">
              <a:spcBef>
                <a:spcPct val="0"/>
              </a:spcBef>
              <a:buClrTx/>
              <a:buFontTx/>
              <a:buNone/>
            </a:pPr>
            <a:r>
              <a:rPr lang="en-US" altLang="en-US" sz="4200" b="1" dirty="0">
                <a:latin typeface="+mj-lt"/>
              </a:rPr>
              <a:t>EAB parasitoid recovery</a:t>
            </a:r>
          </a:p>
        </p:txBody>
      </p:sp>
      <p:sp>
        <p:nvSpPr>
          <p:cNvPr id="54274" name="TextBox 2"/>
          <p:cNvSpPr txBox="1">
            <a:spLocks noChangeArrowheads="1"/>
          </p:cNvSpPr>
          <p:nvPr/>
        </p:nvSpPr>
        <p:spPr bwMode="auto">
          <a:xfrm>
            <a:off x="152399" y="2057400"/>
            <a:ext cx="5163189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charset="-128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MS PGothic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-128"/>
              </a:defRPr>
            </a:lvl9pPr>
          </a:lstStyle>
          <a:p>
            <a:pPr marL="457200" lvl="2" indent="-457200">
              <a:buClr>
                <a:schemeClr val="accent1"/>
              </a:buClr>
              <a:buFont typeface="Arial" charset="0"/>
              <a:buChar char="•"/>
            </a:pPr>
            <a:r>
              <a:rPr lang="en-US" altLang="en-US" sz="2800" dirty="0">
                <a:latin typeface="Calibri" charset="0"/>
                <a:ea typeface="Calibri" charset="0"/>
                <a:cs typeface="Calibri" charset="0"/>
              </a:rPr>
              <a:t>How far do they move and in what directions?</a:t>
            </a:r>
          </a:p>
          <a:p>
            <a:endParaRPr lang="en-US" altLang="en-US" dirty="0"/>
          </a:p>
        </p:txBody>
      </p:sp>
      <p:sp>
        <p:nvSpPr>
          <p:cNvPr id="54275" name="TextBox 3"/>
          <p:cNvSpPr txBox="1">
            <a:spLocks noChangeArrowheads="1"/>
          </p:cNvSpPr>
          <p:nvPr/>
        </p:nvSpPr>
        <p:spPr bwMode="auto">
          <a:xfrm>
            <a:off x="163551" y="1230213"/>
            <a:ext cx="62484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Times" charset="0"/>
                <a:ea typeface="MS PGothic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charset="-128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MS PGothic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-128"/>
              </a:defRPr>
            </a:lvl9pPr>
          </a:lstStyle>
          <a:p>
            <a:pPr marL="457200" lvl="2" indent="-457200">
              <a:buClr>
                <a:schemeClr val="accent1"/>
              </a:buClr>
              <a:buFont typeface="Arial" charset="0"/>
              <a:buChar char="•"/>
            </a:pPr>
            <a:r>
              <a:rPr lang="en-US" altLang="en-US" sz="2800" dirty="0">
                <a:latin typeface="Calibri" charset="0"/>
                <a:ea typeface="Calibri" charset="0"/>
                <a:cs typeface="Calibri" charset="0"/>
              </a:rPr>
              <a:t>How well can we recover parasitoids once released?</a:t>
            </a:r>
          </a:p>
        </p:txBody>
      </p:sp>
      <p:pic>
        <p:nvPicPr>
          <p:cNvPr id="54276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25440" y="1324689"/>
            <a:ext cx="1812148" cy="14947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277" name="Picture 5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2316" y="1818595"/>
            <a:ext cx="1585157" cy="164670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278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72200" y="3646588"/>
            <a:ext cx="2108200" cy="28114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279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52800" y="3722788"/>
            <a:ext cx="2451100" cy="27384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280" name="Picture 12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15200" y="3265588"/>
            <a:ext cx="1057275" cy="10858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281" name="Picture 3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8748" y="3380839"/>
            <a:ext cx="2346325" cy="21367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200" b="1" dirty="0"/>
              <a:t>Parasitoid Dispersal</a:t>
            </a:r>
          </a:p>
        </p:txBody>
      </p:sp>
      <p:sp>
        <p:nvSpPr>
          <p:cNvPr id="5" name="Vertical Text Placeholder 4"/>
          <p:cNvSpPr>
            <a:spLocks noGrp="1"/>
          </p:cNvSpPr>
          <p:nvPr>
            <p:ph sz="quarter" idx="1"/>
          </p:nvPr>
        </p:nvSpPr>
        <p:spPr>
          <a:xfrm>
            <a:off x="228599" y="1447800"/>
            <a:ext cx="5292111" cy="4953000"/>
          </a:xfrm>
        </p:spPr>
        <p:txBody>
          <a:bodyPr>
            <a:normAutofit lnSpcReduction="10000"/>
          </a:bodyPr>
          <a:lstStyle/>
          <a:p>
            <a:pPr marL="466725" indent="-466725">
              <a:spcBef>
                <a:spcPts val="0"/>
              </a:spcBef>
              <a:spcAft>
                <a:spcPts val="1800"/>
              </a:spcAft>
              <a:buFont typeface="Arial" charset="0"/>
              <a:buChar char="•"/>
            </a:pPr>
            <a:r>
              <a:rPr lang="en-US" sz="2800" dirty="0">
                <a:solidFill>
                  <a:schemeClr val="tx1"/>
                </a:solidFill>
              </a:rPr>
              <a:t>How well does </a:t>
            </a:r>
            <a:r>
              <a:rPr lang="en-US" sz="2800" i="1" dirty="0">
                <a:solidFill>
                  <a:schemeClr val="tx1"/>
                </a:solidFill>
              </a:rPr>
              <a:t>T. </a:t>
            </a:r>
            <a:r>
              <a:rPr lang="en-US" sz="2800" i="1" dirty="0" err="1">
                <a:solidFill>
                  <a:schemeClr val="tx1"/>
                </a:solidFill>
              </a:rPr>
              <a:t>planipennisi</a:t>
            </a:r>
            <a:r>
              <a:rPr lang="en-US" sz="2800" dirty="0">
                <a:solidFill>
                  <a:schemeClr val="tx1"/>
                </a:solidFill>
              </a:rPr>
              <a:t> track and follow the movement of EAB?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endParaRPr lang="en-US" sz="2400" dirty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  <a:spcAft>
                <a:spcPts val="1800"/>
              </a:spcAft>
            </a:pPr>
            <a:endParaRPr lang="en-US" sz="2400" dirty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  <a:spcAft>
                <a:spcPts val="1800"/>
              </a:spcAft>
            </a:pPr>
            <a:endParaRPr lang="en-US" sz="2400" dirty="0">
              <a:solidFill>
                <a:schemeClr val="tx1"/>
              </a:solidFill>
            </a:endParaRPr>
          </a:p>
          <a:p>
            <a:pPr marL="466725" indent="-466725">
              <a:spcBef>
                <a:spcPts val="0"/>
              </a:spcBef>
              <a:spcAft>
                <a:spcPts val="1800"/>
              </a:spcAft>
              <a:buFont typeface="Arial" charset="0"/>
              <a:buChar char="•"/>
            </a:pPr>
            <a:r>
              <a:rPr lang="en-US" sz="2800" dirty="0">
                <a:solidFill>
                  <a:schemeClr val="tx1"/>
                </a:solidFill>
              </a:rPr>
              <a:t>Genesee Valley Greenway </a:t>
            </a:r>
            <a:r>
              <a:rPr lang="mr-IN" sz="2800" dirty="0">
                <a:solidFill>
                  <a:schemeClr val="tx1"/>
                </a:solidFill>
              </a:rPr>
              <a:t>–</a:t>
            </a:r>
            <a:r>
              <a:rPr lang="en-US" sz="2800" dirty="0">
                <a:solidFill>
                  <a:schemeClr val="tx1"/>
                </a:solidFill>
              </a:rPr>
              <a:t> linear corridor of infested ash</a:t>
            </a:r>
          </a:p>
          <a:p>
            <a:pPr marL="466725" indent="-466725">
              <a:spcBef>
                <a:spcPts val="0"/>
              </a:spcBef>
              <a:spcAft>
                <a:spcPts val="1800"/>
              </a:spcAft>
              <a:buFont typeface="Arial" charset="0"/>
              <a:buChar char="•"/>
            </a:pPr>
            <a:r>
              <a:rPr lang="en-US" sz="2800" dirty="0">
                <a:solidFill>
                  <a:schemeClr val="tx1"/>
                </a:solidFill>
              </a:rPr>
              <a:t>Trap along the corridor and monitor EAB and parasitoid movement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060" t="26667" r="7817" b="27103"/>
          <a:stretch/>
        </p:blipFill>
        <p:spPr>
          <a:xfrm>
            <a:off x="6705600" y="37591"/>
            <a:ext cx="2438400" cy="1867409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 flipH="1">
            <a:off x="5608805" y="914400"/>
            <a:ext cx="1766857" cy="789046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7375662" y="914400"/>
            <a:ext cx="1472384" cy="789046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877" r="6268"/>
          <a:stretch/>
        </p:blipFill>
        <p:spPr>
          <a:xfrm>
            <a:off x="5608805" y="1703446"/>
            <a:ext cx="3239241" cy="477147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Picture 28" descr="tp_adult_DavidCappaert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62200" y="2502921"/>
            <a:ext cx="1954234" cy="1421379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85607" y="4724400"/>
            <a:ext cx="966160" cy="128821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72952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3124200" y="228600"/>
            <a:ext cx="5257800" cy="856396"/>
          </a:xfrm>
        </p:spPr>
        <p:txBody>
          <a:bodyPr>
            <a:normAutofit/>
          </a:bodyPr>
          <a:lstStyle/>
          <a:p>
            <a:r>
              <a:rPr lang="en-US" sz="4200" b="1" dirty="0"/>
              <a:t>Parasitoid Dispersal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4491"/>
          <a:stretch/>
        </p:blipFill>
        <p:spPr>
          <a:xfrm>
            <a:off x="76200" y="87818"/>
            <a:ext cx="2209800" cy="6693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1114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9070"/>
          <a:stretch/>
        </p:blipFill>
        <p:spPr>
          <a:xfrm>
            <a:off x="76200" y="76200"/>
            <a:ext cx="4419600" cy="6705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5662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4586"/>
          <a:stretch/>
        </p:blipFill>
        <p:spPr>
          <a:xfrm>
            <a:off x="85165" y="76200"/>
            <a:ext cx="6544235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6283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165" y="76200"/>
            <a:ext cx="8677835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551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69" name="Picture 12" descr="Molly site pictures 1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08712" y="2209800"/>
            <a:ext cx="2362200" cy="34083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</a:extLst>
        </p:spPr>
      </p:pic>
      <p:pic>
        <p:nvPicPr>
          <p:cNvPr id="58370" name="Picture 17" descr="DCFC0001"/>
          <p:cNvPicPr>
            <a:picLocks noChangeAspect="1" noChangeArrowheads="1"/>
          </p:cNvPicPr>
          <p:nvPr/>
        </p:nvPicPr>
        <p:blipFill>
          <a:blip r:embed="rId4" cstate="email">
            <a:lum bright="18000" contrast="4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9800" y="1600200"/>
            <a:ext cx="1146175" cy="1143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779" name="Content Placeholder 2"/>
          <p:cNvSpPr txBox="1">
            <a:spLocks/>
          </p:cNvSpPr>
          <p:nvPr/>
        </p:nvSpPr>
        <p:spPr bwMode="auto">
          <a:xfrm>
            <a:off x="533400" y="1143000"/>
            <a:ext cx="4559300" cy="1600200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marL="319088" indent="-319088"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Char char=""/>
              <a:defRPr sz="29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1pPr>
            <a:lvl2pPr marL="639763" indent="-273050">
              <a:spcBef>
                <a:spcPts val="550"/>
              </a:spcBef>
              <a:buClr>
                <a:schemeClr val="accent1"/>
              </a:buClr>
              <a:buSzPct val="70000"/>
              <a:buFont typeface="Wingdings 2" pitchFamily="18" charset="2"/>
              <a:buChar char=""/>
              <a:defRPr sz="26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2pPr>
            <a:lvl3pPr indent="-228600">
              <a:spcBef>
                <a:spcPts val="500"/>
              </a:spcBef>
              <a:buClr>
                <a:schemeClr val="accent2"/>
              </a:buClr>
              <a:buSzPct val="75000"/>
              <a:buFont typeface="Wingdings" pitchFamily="2" charset="2"/>
              <a:buChar char=""/>
              <a:defRPr sz="23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3pPr>
            <a:lvl4pPr indent="-228600">
              <a:spcBef>
                <a:spcPts val="400"/>
              </a:spcBef>
              <a:buClr>
                <a:srgbClr val="FAD372"/>
              </a:buClr>
              <a:buSzPct val="7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4pPr>
            <a:lvl5pPr indent="-228600">
              <a:spcBef>
                <a:spcPts val="400"/>
              </a:spcBef>
              <a:buClr>
                <a:srgbClr val="FFCC00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5pPr>
            <a:lvl6pPr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FCC00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6pPr>
            <a:lvl7pPr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FCC00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7pPr>
            <a:lvl8pPr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FCC00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8pPr>
            <a:lvl9pPr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FCC00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9pPr>
          </a:lstStyle>
          <a:p>
            <a:pPr marL="366713" lvl="1" indent="0">
              <a:buFont typeface="Wingdings 2" pitchFamily="18" charset="2"/>
              <a:buNone/>
              <a:defRPr/>
            </a:pPr>
            <a:r>
              <a:rPr lang="en-US" altLang="en-US" sz="2800" dirty="0">
                <a:latin typeface="+mn-lt"/>
                <a:cs typeface="Times New Roman" pitchFamily="18" charset="0"/>
              </a:rPr>
              <a:t>Flowers</a:t>
            </a:r>
          </a:p>
          <a:p>
            <a:pPr marL="366713" lvl="1" indent="0">
              <a:buFont typeface="Wingdings 2" pitchFamily="18" charset="2"/>
              <a:buNone/>
              <a:defRPr/>
            </a:pPr>
            <a:r>
              <a:rPr lang="en-US" altLang="en-US" sz="2800" dirty="0">
                <a:latin typeface="+mn-lt"/>
                <a:cs typeface="Times New Roman" pitchFamily="18" charset="0"/>
              </a:rPr>
              <a:t>Honeydew</a:t>
            </a:r>
          </a:p>
          <a:p>
            <a:pPr marL="366713" lvl="1" indent="0">
              <a:buFont typeface="Wingdings 2" pitchFamily="18" charset="2"/>
              <a:buNone/>
              <a:defRPr/>
            </a:pPr>
            <a:r>
              <a:rPr lang="en-US" altLang="en-US" sz="2800" dirty="0" err="1">
                <a:latin typeface="+mn-lt"/>
                <a:cs typeface="Times New Roman" pitchFamily="18" charset="0"/>
              </a:rPr>
              <a:t>Extrafloral</a:t>
            </a:r>
            <a:r>
              <a:rPr lang="en-US" altLang="en-US" sz="2800" dirty="0">
                <a:latin typeface="+mn-lt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+mn-lt"/>
                <a:cs typeface="Times New Roman" pitchFamily="18" charset="0"/>
              </a:rPr>
              <a:t>nectaries</a:t>
            </a:r>
            <a:endParaRPr lang="en-US" altLang="en-US" sz="2800" dirty="0">
              <a:latin typeface="+mn-lt"/>
              <a:cs typeface="Times New Roman" pitchFamily="18" charset="0"/>
            </a:endParaRPr>
          </a:p>
          <a:p>
            <a:pPr lvl="1">
              <a:defRPr/>
            </a:pPr>
            <a:endParaRPr lang="en-US" altLang="en-US" b="1" dirty="0">
              <a:latin typeface="+mn-lt"/>
              <a:cs typeface="Times New Roman" pitchFamily="18" charset="0"/>
            </a:endParaRPr>
          </a:p>
        </p:txBody>
      </p:sp>
      <p:pic>
        <p:nvPicPr>
          <p:cNvPr id="58372" name="Picture 17" descr="http://extension.missouri.edu/explore/images/ipm1021virginiacreeper0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2625" y="4800600"/>
            <a:ext cx="2416175" cy="188595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373" name="Picture 19" descr="http://www.wildmanstevebrill.com/JPEG%27S/Plant%20Web%20Images/BlackCherries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49625" y="2743200"/>
            <a:ext cx="2286000" cy="18288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374" name="Picture 21" descr="https://sites.aces.edu/group/forestry/blog/Documents/chinese%20privet%20-%20NJL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49625" y="4800600"/>
            <a:ext cx="2289175" cy="18796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375" name="Picture 23" descr="http://aroundthecabin.com/wp-content/uploads/2014/07/black-locust_20140314081204383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2625" y="2743200"/>
            <a:ext cx="2414588" cy="18288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6605"/>
            <a:ext cx="8382000" cy="856396"/>
          </a:xfrm>
        </p:spPr>
        <p:txBody>
          <a:bodyPr>
            <a:normAutofit fontScale="90000"/>
          </a:bodyPr>
          <a:lstStyle/>
          <a:p>
            <a:r>
              <a:rPr lang="en-US" altLang="en-US" sz="4700" b="1" dirty="0">
                <a:ea typeface="Calibri" charset="0"/>
                <a:cs typeface="Calibri" charset="0"/>
              </a:rPr>
              <a:t>What do the adult parasitoids feed on?</a:t>
            </a:r>
            <a:endParaRPr lang="en-US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Content Placeholder 2"/>
          <p:cNvSpPr>
            <a:spLocks noGrp="1"/>
          </p:cNvSpPr>
          <p:nvPr>
            <p:ph idx="1"/>
          </p:nvPr>
        </p:nvSpPr>
        <p:spPr>
          <a:xfrm>
            <a:off x="228600" y="1343184"/>
            <a:ext cx="7543801" cy="4023360"/>
          </a:xfrm>
        </p:spPr>
        <p:txBody>
          <a:bodyPr/>
          <a:lstStyle/>
          <a:p>
            <a:pPr marL="468312" lvl="2" indent="-457200">
              <a:buFont typeface="Arial" charset="0"/>
              <a:buChar char="•"/>
            </a:pPr>
            <a:r>
              <a:rPr lang="en-US" altLang="x-none" sz="28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Attraction to potential nutrient resources</a:t>
            </a:r>
          </a:p>
          <a:p>
            <a:pPr lvl="2"/>
            <a:endParaRPr lang="en-US" altLang="x-none" b="1" dirty="0">
              <a:ea typeface="MS PGothic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200" b="1" dirty="0"/>
              <a:t>Food Preferences</a:t>
            </a:r>
          </a:p>
        </p:txBody>
      </p:sp>
      <p:pic>
        <p:nvPicPr>
          <p:cNvPr id="45060" name="Picture 2" descr="http://www.english-country-garden.com/a/i/flowers/common-privet-1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6800" y="1836561"/>
            <a:ext cx="2624335" cy="196825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61" name="Picture 8" descr="http://www.sfrc.ufl.edu/extension/4h/trees/Black_locust/blacklocust2_lg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00500" y="1892879"/>
            <a:ext cx="2583821" cy="193837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62" name="Picture 12" descr="http://www.wildmanstevebrill.com/JPEG%27S/Plant%20Web%20Images/BlackCherryInFlower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6800" y="3968264"/>
            <a:ext cx="2135666" cy="240550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63" name="Picture 14" descr="http://www.carolinanature.com/trees/paqu0800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83921" y="3968264"/>
            <a:ext cx="3200399" cy="240550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64" name="Picture 1" descr="Screen Shot 2017-04-05 at 8.24.52 A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45007" y="1313447"/>
            <a:ext cx="2058033" cy="1548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32104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Content Placeholder 2"/>
          <p:cNvSpPr>
            <a:spLocks noGrp="1"/>
          </p:cNvSpPr>
          <p:nvPr>
            <p:ph idx="1"/>
          </p:nvPr>
        </p:nvSpPr>
        <p:spPr>
          <a:xfrm>
            <a:off x="157975" y="1371600"/>
            <a:ext cx="4718825" cy="4023360"/>
          </a:xfrm>
        </p:spPr>
        <p:txBody>
          <a:bodyPr>
            <a:normAutofit/>
          </a:bodyPr>
          <a:lstStyle/>
          <a:p>
            <a:pPr marL="466725" lvl="1" indent="-455613">
              <a:buFont typeface="Arial" charset="0"/>
              <a:buChar char="•"/>
            </a:pPr>
            <a:r>
              <a:rPr lang="en-US" altLang="en-US" sz="28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Does the phenology of EAB emergence match with parasitoids?</a:t>
            </a:r>
          </a:p>
          <a:p>
            <a:pPr marL="468312" lvl="1" indent="-457200">
              <a:buFont typeface="Arial" charset="0"/>
              <a:buChar char="•"/>
            </a:pPr>
            <a:r>
              <a:rPr lang="en-US" altLang="en-US" sz="28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How well do they overwinter in the northeast?</a:t>
            </a:r>
          </a:p>
        </p:txBody>
      </p:sp>
      <p:sp>
        <p:nvSpPr>
          <p:cNvPr id="53249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4200" b="1" dirty="0">
                <a:solidFill>
                  <a:srgbClr val="000000"/>
                </a:solidFill>
                <a:ea typeface="MS PGothic" charset="0"/>
              </a:rPr>
              <a:t>Parasitoid Phenology</a:t>
            </a:r>
          </a:p>
        </p:txBody>
      </p:sp>
      <p:pic>
        <p:nvPicPr>
          <p:cNvPr id="60420" name="Picture 2" descr="pheno_site_wint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0" y="3690219"/>
            <a:ext cx="3810000" cy="285750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422" name="Picture 4" descr="SPAT_cocoon.t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46434" y="4129142"/>
            <a:ext cx="1571626" cy="126360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423" name="Picture 6" descr="SPAT_early_instar_larvae.t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25665" y="1375317"/>
            <a:ext cx="1571625" cy="1256819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424" name="Picture 7" descr="SPAT_late_instar_larvae.t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39000" y="2752229"/>
            <a:ext cx="1571626" cy="125682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6348" b="39067"/>
          <a:stretch/>
        </p:blipFill>
        <p:spPr>
          <a:xfrm>
            <a:off x="5105400" y="1676400"/>
            <a:ext cx="1836234" cy="338039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62400" y="3468131"/>
            <a:ext cx="4404360" cy="330327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40047" y="1341383"/>
            <a:ext cx="8229599" cy="2231737"/>
          </a:xfrm>
        </p:spPr>
        <p:txBody>
          <a:bodyPr>
            <a:normAutofit fontScale="77500" lnSpcReduction="20000"/>
          </a:bodyPr>
          <a:lstStyle/>
          <a:p>
            <a:pPr marL="458788" indent="-458788">
              <a:buFont typeface="Arial" charset="0"/>
              <a:buChar char="•"/>
            </a:pPr>
            <a:r>
              <a:rPr lang="en-US" altLang="en-US" sz="36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Native North American ash not resistant</a:t>
            </a:r>
          </a:p>
          <a:p>
            <a:pPr marL="458788" indent="-458788">
              <a:buFont typeface="Arial" charset="0"/>
              <a:buChar char="•"/>
            </a:pPr>
            <a:r>
              <a:rPr lang="en-US" altLang="en-US" sz="36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Lack of native predators</a:t>
            </a:r>
          </a:p>
          <a:p>
            <a:pPr marL="458788" indent="-458788">
              <a:buFont typeface="Arial" charset="0"/>
              <a:buChar char="•"/>
            </a:pPr>
            <a:r>
              <a:rPr lang="en-US" altLang="en-US" sz="36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Larval feeding girdles &amp; disrupts transportation of nutrients</a:t>
            </a:r>
          </a:p>
          <a:p>
            <a:pPr marL="458788" indent="-458788">
              <a:buFont typeface="Arial" charset="0"/>
              <a:buChar char="•"/>
            </a:pPr>
            <a:r>
              <a:rPr lang="en-US" altLang="en-US" sz="36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10’s of millions of trees killed</a:t>
            </a:r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sz="4200" b="1" dirty="0">
                <a:solidFill>
                  <a:schemeClr val="tx1"/>
                </a:solidFill>
              </a:rPr>
              <a:t>Impact of EAB</a:t>
            </a:r>
            <a:endParaRPr lang="en-US" sz="4200" dirty="0">
              <a:solidFill>
                <a:schemeClr val="tx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1905000" y="3573120"/>
            <a:ext cx="1754549" cy="319756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1506" name="Picture 3" descr="eab_larvae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0920" y="3624458"/>
            <a:ext cx="1572341" cy="104822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0" name="Picture 3" descr="unadilla_gallerie_close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0264" y="4594048"/>
            <a:ext cx="1077812" cy="140635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72921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286605"/>
            <a:ext cx="7863840" cy="856396"/>
          </a:xfrm>
        </p:spPr>
        <p:txBody>
          <a:bodyPr>
            <a:noAutofit/>
          </a:bodyPr>
          <a:lstStyle/>
          <a:p>
            <a:r>
              <a:rPr lang="en-US" sz="4200" b="1" dirty="0"/>
              <a:t>Parasitoid Phenology</a:t>
            </a:r>
          </a:p>
        </p:txBody>
      </p:sp>
      <p:pic>
        <p:nvPicPr>
          <p:cNvPr id="4" name="Picture 2" descr="insectary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3279" y="1718532"/>
            <a:ext cx="2743200" cy="3657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78076" y="5376132"/>
            <a:ext cx="2533606" cy="474234"/>
          </a:xfrm>
        </p:spPr>
        <p:txBody>
          <a:bodyPr/>
          <a:lstStyle/>
          <a:p>
            <a:pPr marL="0" indent="0" algn="ctr">
              <a:buNone/>
            </a:pPr>
            <a:r>
              <a:rPr lang="en-US" sz="2400" dirty="0">
                <a:solidFill>
                  <a:schemeClr val="tx1"/>
                </a:solidFill>
              </a:rPr>
              <a:t>Open-air Insectary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816147" y="2173602"/>
            <a:ext cx="3640568" cy="273042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3271221" y="5393165"/>
            <a:ext cx="2735806" cy="457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19088" indent="-319088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charset="0"/>
              <a:buChar char=""/>
              <a:defRPr sz="29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639763" indent="-273050" algn="l" rtl="0" eaLnBrk="0" fontAlgn="base" hangingPunct="0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charset="0"/>
              <a:buChar char=""/>
              <a:defRPr sz="2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914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charset="0"/>
              <a:buChar char=""/>
              <a:defRPr sz="23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3716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F6700"/>
              </a:buClr>
              <a:buSzPct val="75000"/>
              <a:buFont typeface="Wingdings" charset="0"/>
              <a:buChar char="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18288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909465"/>
              </a:buClr>
              <a:buSzPct val="65000"/>
              <a:buFont typeface="Wingdings" charset="0"/>
              <a:buChar char="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dirty="0"/>
              <a:t>Growth Chambers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699184" y="2175731"/>
            <a:ext cx="3657601" cy="274320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6161766" y="5376132"/>
            <a:ext cx="2743202" cy="474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19088" indent="-319088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charset="0"/>
              <a:buChar char=""/>
              <a:defRPr sz="29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639763" indent="-273050" algn="l" rtl="0" eaLnBrk="0" fontAlgn="base" hangingPunct="0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charset="0"/>
              <a:buChar char=""/>
              <a:defRPr sz="2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914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charset="0"/>
              <a:buChar char=""/>
              <a:defRPr sz="23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3716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F6700"/>
              </a:buClr>
              <a:buSzPct val="75000"/>
              <a:buFont typeface="Wingdings" charset="0"/>
              <a:buChar char="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18288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909465"/>
              </a:buClr>
              <a:buSzPct val="65000"/>
              <a:buFont typeface="Wingdings" charset="0"/>
              <a:buChar char="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dirty="0"/>
              <a:t>Caged Trees</a:t>
            </a:r>
          </a:p>
        </p:txBody>
      </p:sp>
    </p:spTree>
    <p:extLst>
      <p:ext uri="{BB962C8B-B14F-4D97-AF65-F5344CB8AC3E}">
        <p14:creationId xmlns:p14="http://schemas.microsoft.com/office/powerpoint/2010/main" val="18162402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29200" y="1524000"/>
            <a:ext cx="38100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29200" y="3657600"/>
            <a:ext cx="3810000" cy="2133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9399"/>
          <a:stretch/>
        </p:blipFill>
        <p:spPr>
          <a:xfrm>
            <a:off x="2590800" y="2306312"/>
            <a:ext cx="2514599" cy="1608396"/>
          </a:xfrm>
          <a:prstGeom prst="rect">
            <a:avLst/>
          </a:prstGeom>
        </p:spPr>
      </p:pic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321730" y="1295399"/>
            <a:ext cx="3738446" cy="2466911"/>
          </a:xfrm>
        </p:spPr>
        <p:txBody>
          <a:bodyPr>
            <a:normAutofit/>
          </a:bodyPr>
          <a:lstStyle/>
          <a:p>
            <a:pPr marL="466725" indent="-455613">
              <a:buFont typeface="Arial" charset="0"/>
              <a:buChar char="•"/>
            </a:pPr>
            <a:r>
              <a:rPr lang="en-US" sz="2800" dirty="0">
                <a:solidFill>
                  <a:schemeClr val="tx1"/>
                </a:solidFill>
              </a:rPr>
              <a:t>EAB Phenology</a:t>
            </a:r>
          </a:p>
          <a:p>
            <a:pPr marL="759333" lvl="1" indent="-455613">
              <a:buFont typeface="Arial" charset="0"/>
              <a:buChar char="•"/>
            </a:pPr>
            <a:r>
              <a:rPr lang="en-US" sz="2600" dirty="0">
                <a:solidFill>
                  <a:schemeClr val="tx1"/>
                </a:solidFill>
              </a:rPr>
              <a:t>Optimal host: 3</a:t>
            </a:r>
            <a:r>
              <a:rPr lang="en-US" sz="2600" baseline="30000" dirty="0">
                <a:solidFill>
                  <a:schemeClr val="tx1"/>
                </a:solidFill>
              </a:rPr>
              <a:t>rd</a:t>
            </a:r>
            <a:r>
              <a:rPr lang="en-US" sz="2600" dirty="0">
                <a:solidFill>
                  <a:schemeClr val="tx1"/>
                </a:solidFill>
              </a:rPr>
              <a:t>/4</a:t>
            </a:r>
            <a:r>
              <a:rPr lang="en-US" sz="2600" baseline="30000" dirty="0">
                <a:solidFill>
                  <a:schemeClr val="tx1"/>
                </a:solidFill>
              </a:rPr>
              <a:t>th</a:t>
            </a:r>
            <a:r>
              <a:rPr lang="en-US" sz="2600" dirty="0">
                <a:solidFill>
                  <a:schemeClr val="tx1"/>
                </a:solidFill>
              </a:rPr>
              <a:t> larvae</a:t>
            </a:r>
          </a:p>
          <a:p>
            <a:pPr marL="466725" indent="-455613">
              <a:buFont typeface="Arial" charset="0"/>
              <a:buChar char="•"/>
            </a:pPr>
            <a:r>
              <a:rPr lang="en-US" sz="2800" dirty="0">
                <a:solidFill>
                  <a:schemeClr val="tx1"/>
                </a:solidFill>
              </a:rPr>
              <a:t>72 trees</a:t>
            </a:r>
          </a:p>
          <a:p>
            <a:pPr marL="466725" indent="-455613">
              <a:buFont typeface="Arial" charset="0"/>
              <a:buChar char="•"/>
            </a:pPr>
            <a:r>
              <a:rPr lang="en-US" sz="2800" dirty="0">
                <a:solidFill>
                  <a:schemeClr val="tx1"/>
                </a:solidFill>
              </a:rPr>
              <a:t>&gt;5,000 EAB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200" b="1" dirty="0"/>
              <a:t>Parasitoid Phenology</a:t>
            </a:r>
          </a:p>
        </p:txBody>
      </p:sp>
      <p:pic>
        <p:nvPicPr>
          <p:cNvPr id="7" name="Picture 2" descr="C:\Users\mkfierke\Desktop\Grads\Lab pics\PhenologyPeeling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2960" y="4114800"/>
            <a:ext cx="2919372" cy="2084366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144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200" b="1" dirty="0"/>
              <a:t>Overwintering EAB Mortality</a:t>
            </a:r>
          </a:p>
        </p:txBody>
      </p:sp>
      <p:pic>
        <p:nvPicPr>
          <p:cNvPr id="6" name="JLfold_necrosis(72ppi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t="12095" r="10623" b="8105"/>
          <a:stretch/>
        </p:blipFill>
        <p:spPr>
          <a:xfrm>
            <a:off x="6629400" y="3215039"/>
            <a:ext cx="2320290" cy="165735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9" name="JLspiracles_necrosis(72ppi)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8"/>
          <a:srcRect t="15835" r="10623" b="8354"/>
          <a:stretch/>
        </p:blipFill>
        <p:spPr>
          <a:xfrm>
            <a:off x="5867400" y="1759584"/>
            <a:ext cx="2330114" cy="15811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8600" y="1524000"/>
            <a:ext cx="5359400" cy="41402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88842" y="5111691"/>
            <a:ext cx="4982058" cy="1575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44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7702" r="19177" b="13937"/>
          <a:stretch>
            <a:fillRect/>
          </a:stretch>
        </p:blipFill>
        <p:spPr bwMode="auto">
          <a:xfrm>
            <a:off x="5181600" y="1429448"/>
            <a:ext cx="1684586" cy="181300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GC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6894819" y="1526675"/>
            <a:ext cx="1787271" cy="164428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912"/>
          <a:stretch>
            <a:fillRect/>
          </a:stretch>
        </p:blipFill>
        <p:spPr bwMode="auto">
          <a:xfrm>
            <a:off x="233210" y="1429448"/>
            <a:ext cx="4543465" cy="456247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0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3202" b="9868"/>
          <a:stretch>
            <a:fillRect/>
          </a:stretch>
        </p:blipFill>
        <p:spPr bwMode="auto">
          <a:xfrm>
            <a:off x="4876801" y="3590926"/>
            <a:ext cx="3989534" cy="240099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22960" y="286605"/>
            <a:ext cx="7543800" cy="856396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4200" b="1" dirty="0">
                <a:solidFill>
                  <a:srgbClr val="000000"/>
                </a:solidFill>
                <a:ea typeface="MS PGothic" charset="0"/>
              </a:rPr>
              <a:t>Parasitoid Phenology</a:t>
            </a:r>
          </a:p>
        </p:txBody>
      </p:sp>
    </p:spTree>
    <p:extLst>
      <p:ext uri="{BB962C8B-B14F-4D97-AF65-F5344CB8AC3E}">
        <p14:creationId xmlns:p14="http://schemas.microsoft.com/office/powerpoint/2010/main" val="4652204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0859" y="4077330"/>
            <a:ext cx="2817541" cy="210417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6732" y="4070195"/>
            <a:ext cx="2829868" cy="212240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200" b="1" dirty="0"/>
              <a:t>Results – Overwintering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304800" y="1429065"/>
            <a:ext cx="5257800" cy="2533335"/>
          </a:xfrm>
        </p:spPr>
        <p:txBody>
          <a:bodyPr>
            <a:normAutofit/>
          </a:bodyPr>
          <a:lstStyle/>
          <a:p>
            <a:pPr marL="466725" indent="-466725">
              <a:spcBef>
                <a:spcPts val="600"/>
              </a:spcBef>
              <a:buFont typeface="Arial" charset="0"/>
              <a:buChar char="•"/>
            </a:pPr>
            <a:r>
              <a:rPr lang="en-US" sz="2800" dirty="0">
                <a:solidFill>
                  <a:schemeClr val="tx1"/>
                </a:solidFill>
              </a:rPr>
              <a:t>Parasitoids released late fall</a:t>
            </a:r>
          </a:p>
          <a:p>
            <a:pPr marL="466725" indent="-466725">
              <a:spcBef>
                <a:spcPts val="600"/>
              </a:spcBef>
              <a:buFont typeface="Arial" charset="0"/>
              <a:buChar char="•"/>
            </a:pPr>
            <a:r>
              <a:rPr lang="en-US" sz="2800" dirty="0">
                <a:solidFill>
                  <a:schemeClr val="tx1"/>
                </a:solidFill>
              </a:rPr>
              <a:t>Only</a:t>
            </a:r>
            <a:r>
              <a:rPr lang="en-US" sz="2800" i="1" dirty="0">
                <a:solidFill>
                  <a:schemeClr val="tx1"/>
                </a:solidFill>
              </a:rPr>
              <a:t> S. </a:t>
            </a:r>
            <a:r>
              <a:rPr lang="en-US" sz="2800" i="1" dirty="0" err="1">
                <a:solidFill>
                  <a:schemeClr val="tx1"/>
                </a:solidFill>
              </a:rPr>
              <a:t>galinae</a:t>
            </a:r>
            <a:r>
              <a:rPr lang="en-US" sz="2800" i="1" dirty="0">
                <a:solidFill>
                  <a:schemeClr val="tx1"/>
                </a:solidFill>
              </a:rPr>
              <a:t> </a:t>
            </a:r>
            <a:r>
              <a:rPr lang="en-US" sz="2800" dirty="0">
                <a:solidFill>
                  <a:schemeClr val="tx1"/>
                </a:solidFill>
              </a:rPr>
              <a:t>and </a:t>
            </a:r>
            <a:r>
              <a:rPr lang="en-US" sz="2800" i="1" dirty="0">
                <a:solidFill>
                  <a:schemeClr val="tx1"/>
                </a:solidFill>
              </a:rPr>
              <a:t>T. </a:t>
            </a:r>
            <a:r>
              <a:rPr lang="en-US" sz="2800" i="1" dirty="0" err="1">
                <a:solidFill>
                  <a:schemeClr val="tx1"/>
                </a:solidFill>
              </a:rPr>
              <a:t>planipennisi</a:t>
            </a:r>
            <a:r>
              <a:rPr lang="en-US" sz="2800" i="1" dirty="0">
                <a:solidFill>
                  <a:schemeClr val="tx1"/>
                </a:solidFill>
              </a:rPr>
              <a:t> </a:t>
            </a:r>
            <a:r>
              <a:rPr lang="en-US" sz="2800" dirty="0">
                <a:solidFill>
                  <a:schemeClr val="tx1"/>
                </a:solidFill>
              </a:rPr>
              <a:t>adults emerge following spring</a:t>
            </a:r>
          </a:p>
          <a:p>
            <a:pPr marL="466725" indent="-466725">
              <a:spcBef>
                <a:spcPts val="600"/>
              </a:spcBef>
              <a:buFont typeface="Arial" charset="0"/>
              <a:buChar char="•"/>
            </a:pPr>
            <a:r>
              <a:rPr lang="en-US" sz="2800" i="1" dirty="0">
                <a:solidFill>
                  <a:schemeClr val="tx1"/>
                </a:solidFill>
              </a:rPr>
              <a:t>S. </a:t>
            </a:r>
            <a:r>
              <a:rPr lang="en-US" sz="2800" i="1" dirty="0" err="1">
                <a:solidFill>
                  <a:schemeClr val="tx1"/>
                </a:solidFill>
              </a:rPr>
              <a:t>galinae</a:t>
            </a:r>
            <a:r>
              <a:rPr lang="en-US" sz="2800" i="1" dirty="0">
                <a:solidFill>
                  <a:schemeClr val="tx1"/>
                </a:solidFill>
              </a:rPr>
              <a:t> </a:t>
            </a:r>
            <a:r>
              <a:rPr lang="en-US" sz="2800" dirty="0">
                <a:solidFill>
                  <a:schemeClr val="tx1"/>
                </a:solidFill>
              </a:rPr>
              <a:t>overwintering cocoons</a:t>
            </a:r>
          </a:p>
          <a:p>
            <a:pPr marL="466725" indent="-466725">
              <a:spcBef>
                <a:spcPts val="600"/>
              </a:spcBef>
              <a:buFont typeface="Arial" charset="0"/>
              <a:buChar char="•"/>
            </a:pP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46732" y="5818794"/>
            <a:ext cx="1600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Tw Cen MT" charset="0"/>
                <a:ea typeface="Tw Cen MT" charset="0"/>
                <a:cs typeface="Tw Cen MT" charset="0"/>
              </a:rPr>
              <a:t>Summer Cocoons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430859" y="5818794"/>
            <a:ext cx="1600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Tw Cen MT" charset="0"/>
                <a:ea typeface="Tw Cen MT" charset="0"/>
                <a:cs typeface="Tw Cen MT" charset="0"/>
              </a:rPr>
              <a:t>Winter Cocoons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6734997" y="4769625"/>
            <a:ext cx="1877437" cy="148218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15000" y="3336535"/>
            <a:ext cx="3273993" cy="11422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" name="Picture 7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6520092" y="1208336"/>
            <a:ext cx="1960051" cy="182938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3895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21191" y="4309197"/>
            <a:ext cx="1676400" cy="2235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469" name="Picture 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386" y="3552621"/>
            <a:ext cx="1886414" cy="211202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1077" y="1219200"/>
            <a:ext cx="4191000" cy="542364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04800" y="286605"/>
            <a:ext cx="8534400" cy="856396"/>
          </a:xfrm>
        </p:spPr>
        <p:txBody>
          <a:bodyPr>
            <a:normAutofit/>
          </a:bodyPr>
          <a:lstStyle/>
          <a:p>
            <a:r>
              <a:rPr lang="en-US" altLang="en-US" sz="4200" b="1" dirty="0"/>
              <a:t>Biological Control and Insecticide Use</a:t>
            </a:r>
            <a:endParaRPr lang="en-US" sz="4200" b="1" dirty="0"/>
          </a:p>
        </p:txBody>
      </p:sp>
      <p:pic>
        <p:nvPicPr>
          <p:cNvPr id="7" name="Picture 2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2816" t="18280" r="31579" b="3030"/>
          <a:stretch/>
        </p:blipFill>
        <p:spPr bwMode="auto">
          <a:xfrm>
            <a:off x="1242432" y="1460819"/>
            <a:ext cx="2408030" cy="2084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Content Placeholder 2"/>
          <p:cNvSpPr>
            <a:spLocks noGrp="1"/>
          </p:cNvSpPr>
          <p:nvPr>
            <p:ph sz="quarter" idx="1"/>
          </p:nvPr>
        </p:nvSpPr>
        <p:spPr>
          <a:xfrm>
            <a:off x="304800" y="609600"/>
            <a:ext cx="5562600" cy="5943600"/>
          </a:xfrm>
        </p:spPr>
        <p:txBody>
          <a:bodyPr/>
          <a:lstStyle/>
          <a:p>
            <a:pPr>
              <a:buFont typeface="Wingdings" pitchFamily="2" charset="2"/>
              <a:buChar char=""/>
              <a:defRPr/>
            </a:pPr>
            <a:r>
              <a:rPr lang="en-US" altLang="en-US" b="1" dirty="0"/>
              <a:t>Research Technicians</a:t>
            </a:r>
          </a:p>
          <a:p>
            <a:pPr>
              <a:buFont typeface="Wingdings" pitchFamily="2" charset="2"/>
              <a:buChar char=""/>
              <a:defRPr/>
            </a:pPr>
            <a:endParaRPr lang="en-US" altLang="en-US" sz="1600" b="1" dirty="0"/>
          </a:p>
          <a:p>
            <a:pPr marL="466725" lvl="1" indent="-266700">
              <a:buSzPct val="70000"/>
              <a:buFont typeface="Wingdings 2" pitchFamily="18" charset="2"/>
              <a:buChar char=""/>
              <a:defRPr/>
            </a:pPr>
            <a:r>
              <a:rPr lang="en-US" altLang="en-US" sz="2400" b="1" dirty="0">
                <a:solidFill>
                  <a:schemeClr val="tx1"/>
                </a:solidFill>
              </a:rPr>
              <a:t>Brad</a:t>
            </a:r>
          </a:p>
          <a:p>
            <a:pPr marL="466725" lvl="1" indent="-266700">
              <a:buSzPct val="70000"/>
              <a:buFont typeface="Wingdings 2" pitchFamily="18" charset="2"/>
              <a:buChar char=""/>
              <a:defRPr/>
            </a:pPr>
            <a:r>
              <a:rPr lang="en-US" altLang="en-US" sz="2400" b="1" dirty="0">
                <a:solidFill>
                  <a:schemeClr val="tx1"/>
                </a:solidFill>
              </a:rPr>
              <a:t>Jared</a:t>
            </a:r>
          </a:p>
          <a:p>
            <a:pPr marL="466725" lvl="1" indent="-266700">
              <a:buSzPct val="70000"/>
              <a:buFont typeface="Wingdings 2" pitchFamily="18" charset="2"/>
              <a:buChar char=""/>
              <a:defRPr/>
            </a:pPr>
            <a:r>
              <a:rPr lang="en-US" altLang="en-US" sz="2400" b="1" dirty="0">
                <a:solidFill>
                  <a:schemeClr val="tx1"/>
                </a:solidFill>
              </a:rPr>
              <a:t>Ian</a:t>
            </a:r>
          </a:p>
          <a:p>
            <a:pPr marL="466725" lvl="1" indent="-266700">
              <a:buSzPct val="70000"/>
              <a:buFont typeface="Wingdings 2" pitchFamily="18" charset="2"/>
              <a:buChar char=""/>
              <a:defRPr/>
            </a:pPr>
            <a:r>
              <a:rPr lang="en-US" altLang="en-US" sz="2400" b="1" dirty="0">
                <a:solidFill>
                  <a:schemeClr val="tx1"/>
                </a:solidFill>
              </a:rPr>
              <a:t>Ryan</a:t>
            </a:r>
          </a:p>
          <a:p>
            <a:pPr marL="466725" lvl="1" indent="-266700">
              <a:buSzPct val="70000"/>
              <a:buFont typeface="Wingdings 2" pitchFamily="18" charset="2"/>
              <a:buChar char=""/>
              <a:defRPr/>
            </a:pPr>
            <a:r>
              <a:rPr lang="en-US" altLang="en-US" sz="2400" b="1" dirty="0">
                <a:solidFill>
                  <a:schemeClr val="tx1"/>
                </a:solidFill>
              </a:rPr>
              <a:t>Terrance</a:t>
            </a:r>
          </a:p>
          <a:p>
            <a:pPr marL="466725" lvl="1" indent="-266700">
              <a:buSzPct val="70000"/>
              <a:buFont typeface="Wingdings 2" pitchFamily="18" charset="2"/>
              <a:buChar char=""/>
              <a:defRPr/>
            </a:pPr>
            <a:r>
              <a:rPr lang="en-US" altLang="en-US" sz="2400" b="1" dirty="0">
                <a:solidFill>
                  <a:schemeClr val="tx1"/>
                </a:solidFill>
              </a:rPr>
              <a:t>Emily</a:t>
            </a:r>
          </a:p>
          <a:p>
            <a:pPr marL="466725" lvl="1" indent="-266700">
              <a:buSzPct val="70000"/>
              <a:buFont typeface="Wingdings 2" pitchFamily="18" charset="2"/>
              <a:buChar char=""/>
              <a:defRPr/>
            </a:pPr>
            <a:r>
              <a:rPr lang="en-US" altLang="en-US" sz="2400" b="1" dirty="0">
                <a:solidFill>
                  <a:schemeClr val="tx1"/>
                </a:solidFill>
              </a:rPr>
              <a:t>Richard</a:t>
            </a:r>
          </a:p>
          <a:p>
            <a:pPr>
              <a:buFont typeface="Wingdings" pitchFamily="2" charset="2"/>
              <a:buChar char=""/>
              <a:defRPr/>
            </a:pPr>
            <a:endParaRPr lang="en-US" altLang="en-US" sz="2400" b="1" dirty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  <a:buFont typeface="Wingdings" pitchFamily="2" charset="2"/>
              <a:buChar char=""/>
              <a:defRPr/>
            </a:pPr>
            <a:r>
              <a:rPr lang="en-US" altLang="en-US" sz="2400" b="1" dirty="0">
                <a:solidFill>
                  <a:schemeClr val="tx1"/>
                </a:solidFill>
              </a:rPr>
              <a:t>Research Support Specialists</a:t>
            </a:r>
          </a:p>
          <a:p>
            <a:pPr lvl="1">
              <a:buFont typeface="Wingdings 2" pitchFamily="18" charset="2"/>
              <a:buChar char=""/>
              <a:defRPr/>
            </a:pPr>
            <a:r>
              <a:rPr lang="en-US" altLang="en-US" sz="2400" b="1" dirty="0">
                <a:solidFill>
                  <a:schemeClr val="tx1"/>
                </a:solidFill>
              </a:rPr>
              <a:t>Mike Parisio</a:t>
            </a:r>
          </a:p>
          <a:p>
            <a:pPr lvl="1">
              <a:buFont typeface="Wingdings 2" pitchFamily="18" charset="2"/>
              <a:buChar char=""/>
              <a:defRPr/>
            </a:pPr>
            <a:r>
              <a:rPr lang="en-US" altLang="en-US" sz="2400" b="1" dirty="0">
                <a:solidFill>
                  <a:schemeClr val="tx1"/>
                </a:solidFill>
              </a:rPr>
              <a:t>Trupti Indurkar</a:t>
            </a:r>
          </a:p>
        </p:txBody>
      </p:sp>
      <p:pic>
        <p:nvPicPr>
          <p:cNvPr id="79874" name="Picture 4" descr="C:\Users\mkfierke\Desktop\Grads\Lab pics\RyanPeeling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43600" y="152400"/>
            <a:ext cx="1268413" cy="170021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875" name="Picture 5" descr="C:\Users\mkfierke\Desktop\Grads\Lab pics\IanNewcom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67600" y="152400"/>
            <a:ext cx="1452563" cy="17335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876" name="Picture 6" descr="C:\Users\mkfierke\Desktop\BradJared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43600" y="1981200"/>
            <a:ext cx="1638300" cy="1430338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877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82506" y="5177458"/>
            <a:ext cx="1596393" cy="153766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878" name="Picture 10" descr="C:\Users\mkfierke\Desktop\Grads\Lab pics\TC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72400" y="1981200"/>
            <a:ext cx="1195388" cy="16002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879" name="Picture 9" descr="C:\Users\mkfierke\Desktop\Grads\Lab pics\Trupti.JP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01649" y="5171922"/>
            <a:ext cx="1143000" cy="1530246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1623470" y="1270514"/>
            <a:ext cx="22098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marL="319088" indent="-319088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charset="0"/>
              <a:buChar char=""/>
              <a:defRPr sz="29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1pPr>
            <a:lvl2pPr marL="639763" indent="-273050" algn="l" rtl="0" eaLnBrk="0" fontAlgn="base" hangingPunct="0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charset="0"/>
              <a:buChar char=""/>
              <a:defRPr sz="26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2pPr>
            <a:lvl3pPr marL="914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charset="0"/>
              <a:buChar char=""/>
              <a:defRPr sz="23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3pPr>
            <a:lvl4pPr marL="13716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AD372"/>
              </a:buClr>
              <a:buSzPct val="75000"/>
              <a:buFont typeface="Wingdings" charset="0"/>
              <a:buChar char=""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4pPr>
            <a:lvl5pPr marL="18288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FCC00"/>
              </a:buClr>
              <a:buSzPct val="65000"/>
              <a:buFont typeface="Wingdings" charset="0"/>
              <a:buChar char=""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Wingdings 2" pitchFamily="18" charset="2"/>
              <a:buChar char=""/>
              <a:defRPr/>
            </a:pPr>
            <a:r>
              <a:rPr lang="en-US" altLang="en-US" sz="2400" b="1" dirty="0"/>
              <a:t>Brandon</a:t>
            </a:r>
          </a:p>
          <a:p>
            <a:pPr lvl="1">
              <a:buFont typeface="Wingdings 2" pitchFamily="18" charset="2"/>
              <a:buChar char=""/>
              <a:defRPr/>
            </a:pPr>
            <a:r>
              <a:rPr lang="en-US" altLang="en-US" sz="2400" b="1" dirty="0"/>
              <a:t>Elise</a:t>
            </a:r>
          </a:p>
          <a:p>
            <a:pPr lvl="1">
              <a:buFont typeface="Wingdings 2" pitchFamily="18" charset="2"/>
              <a:buChar char=""/>
              <a:defRPr/>
            </a:pPr>
            <a:r>
              <a:rPr lang="en-US" altLang="en-US" sz="2400" b="1" dirty="0"/>
              <a:t>Odin</a:t>
            </a:r>
          </a:p>
          <a:p>
            <a:pPr lvl="1">
              <a:buFont typeface="Wingdings 2" pitchFamily="18" charset="2"/>
              <a:buChar char=""/>
              <a:defRPr/>
            </a:pPr>
            <a:r>
              <a:rPr lang="en-US" altLang="en-US" sz="2400" b="1" dirty="0"/>
              <a:t>Igor</a:t>
            </a:r>
          </a:p>
          <a:p>
            <a:pPr lvl="1">
              <a:buFont typeface="Wingdings 2" pitchFamily="18" charset="2"/>
              <a:buChar char=""/>
              <a:defRPr/>
            </a:pPr>
            <a:r>
              <a:rPr lang="en-US" altLang="en-US" sz="2400" b="1" dirty="0"/>
              <a:t>Raphael</a:t>
            </a:r>
          </a:p>
          <a:p>
            <a:pPr lvl="1">
              <a:buFont typeface="Wingdings 2" pitchFamily="18" charset="2"/>
              <a:buChar char=""/>
              <a:defRPr/>
            </a:pPr>
            <a:r>
              <a:rPr lang="en-US" altLang="en-US" sz="2400" b="1" dirty="0"/>
              <a:t>Dan</a:t>
            </a:r>
          </a:p>
          <a:p>
            <a:pPr lvl="1">
              <a:buFont typeface="Wingdings 2" pitchFamily="18" charset="2"/>
              <a:buChar char=""/>
              <a:defRPr/>
            </a:pPr>
            <a:endParaRPr lang="en-US" altLang="en-US" b="1" dirty="0"/>
          </a:p>
          <a:p>
            <a:pPr marL="366713" lvl="1" indent="0">
              <a:buFont typeface="Wingdings 2" charset="0"/>
              <a:buNone/>
              <a:defRPr/>
            </a:pPr>
            <a:endParaRPr lang="en-US" altLang="en-US" sz="1050" b="1" dirty="0"/>
          </a:p>
        </p:txBody>
      </p:sp>
      <p:sp>
        <p:nvSpPr>
          <p:cNvPr id="79881" name="Content Placeholder 2"/>
          <p:cNvSpPr txBox="1">
            <a:spLocks/>
          </p:cNvSpPr>
          <p:nvPr/>
        </p:nvSpPr>
        <p:spPr bwMode="auto">
          <a:xfrm>
            <a:off x="3429000" y="972578"/>
            <a:ext cx="22098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marL="319088" indent="-319088">
              <a:defRPr sz="2400">
                <a:solidFill>
                  <a:schemeClr val="tx1"/>
                </a:solidFill>
                <a:latin typeface="Times" charset="0"/>
                <a:ea typeface="MS PGothic" charset="-128"/>
              </a:defRPr>
            </a:lvl1pPr>
            <a:lvl2pPr marL="639763" indent="-273050">
              <a:defRPr sz="2400">
                <a:solidFill>
                  <a:schemeClr val="tx1"/>
                </a:solidFill>
                <a:latin typeface="Times" charset="0"/>
                <a:ea typeface="MS PGothic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-128"/>
              </a:defRPr>
            </a:lvl9pPr>
          </a:lstStyle>
          <a:p>
            <a:pPr>
              <a:spcBef>
                <a:spcPts val="700"/>
              </a:spcBef>
              <a:buClr>
                <a:schemeClr val="accent2"/>
              </a:buClr>
              <a:buSzPct val="60000"/>
              <a:buFont typeface="Wingdings" charset="2"/>
              <a:buChar char=""/>
            </a:pPr>
            <a:endParaRPr lang="en-US" altLang="x-none" sz="1600" b="1" dirty="0">
              <a:latin typeface="Tw Cen MT" charset="0"/>
            </a:endParaRPr>
          </a:p>
          <a:p>
            <a:pPr lvl="1">
              <a:spcBef>
                <a:spcPts val="550"/>
              </a:spcBef>
              <a:buClr>
                <a:schemeClr val="accent1"/>
              </a:buClr>
              <a:buSzPct val="70000"/>
              <a:buFont typeface="Wingdings 2" charset="2"/>
              <a:buChar char=""/>
            </a:pPr>
            <a:r>
              <a:rPr lang="en-US" altLang="x-none" b="1" dirty="0">
                <a:latin typeface="Tw Cen MT" charset="0"/>
              </a:rPr>
              <a:t>Ben</a:t>
            </a:r>
          </a:p>
          <a:p>
            <a:pPr lvl="1">
              <a:spcBef>
                <a:spcPts val="550"/>
              </a:spcBef>
              <a:buClr>
                <a:schemeClr val="accent1"/>
              </a:buClr>
              <a:buSzPct val="70000"/>
              <a:buFont typeface="Wingdings 2" charset="2"/>
              <a:buChar char=""/>
            </a:pPr>
            <a:r>
              <a:rPr lang="en-US" altLang="x-none" b="1" dirty="0">
                <a:latin typeface="Tw Cen MT" charset="0"/>
              </a:rPr>
              <a:t>James</a:t>
            </a:r>
          </a:p>
          <a:p>
            <a:pPr lvl="1">
              <a:spcBef>
                <a:spcPts val="550"/>
              </a:spcBef>
              <a:buClr>
                <a:schemeClr val="accent1"/>
              </a:buClr>
              <a:buSzPct val="70000"/>
              <a:buFont typeface="Wingdings 2" charset="2"/>
              <a:buChar char=""/>
            </a:pPr>
            <a:r>
              <a:rPr lang="en-US" altLang="x-none" b="1" dirty="0">
                <a:latin typeface="Tw Cen MT" charset="0"/>
              </a:rPr>
              <a:t>Devin</a:t>
            </a:r>
          </a:p>
          <a:p>
            <a:pPr lvl="1">
              <a:spcBef>
                <a:spcPts val="550"/>
              </a:spcBef>
              <a:buClr>
                <a:schemeClr val="accent1"/>
              </a:buClr>
              <a:buSzPct val="70000"/>
              <a:buFont typeface="Wingdings 2" charset="2"/>
              <a:buChar char=""/>
            </a:pPr>
            <a:r>
              <a:rPr lang="en-US" altLang="x-none" b="1" dirty="0">
                <a:latin typeface="Tw Cen MT" charset="0"/>
              </a:rPr>
              <a:t>Odin</a:t>
            </a:r>
          </a:p>
          <a:p>
            <a:pPr lvl="1">
              <a:spcBef>
                <a:spcPts val="550"/>
              </a:spcBef>
              <a:buClr>
                <a:schemeClr val="accent1"/>
              </a:buClr>
              <a:buSzPct val="70000"/>
              <a:buFont typeface="Wingdings 2" charset="2"/>
              <a:buChar char=""/>
            </a:pPr>
            <a:r>
              <a:rPr lang="en-US" altLang="x-none" b="1" dirty="0">
                <a:latin typeface="Tw Cen MT" charset="0"/>
              </a:rPr>
              <a:t>Hope</a:t>
            </a:r>
          </a:p>
          <a:p>
            <a:pPr lvl="1">
              <a:spcBef>
                <a:spcPts val="550"/>
              </a:spcBef>
              <a:buClr>
                <a:schemeClr val="accent1"/>
              </a:buClr>
              <a:buSzPct val="70000"/>
              <a:buFont typeface="Wingdings 2" charset="2"/>
              <a:buChar char=""/>
            </a:pPr>
            <a:r>
              <a:rPr lang="en-US" altLang="x-none" b="1" dirty="0">
                <a:latin typeface="Tw Cen MT" charset="0"/>
              </a:rPr>
              <a:t>Lorenzo</a:t>
            </a:r>
          </a:p>
          <a:p>
            <a:pPr lvl="1">
              <a:spcBef>
                <a:spcPts val="550"/>
              </a:spcBef>
              <a:buClr>
                <a:schemeClr val="accent1"/>
              </a:buClr>
              <a:buSzPct val="70000"/>
              <a:buFont typeface="Wingdings 2" charset="2"/>
              <a:buChar char=""/>
            </a:pPr>
            <a:r>
              <a:rPr lang="en-US" altLang="x-none" b="1" dirty="0">
                <a:latin typeface="Tw Cen MT" charset="0"/>
              </a:rPr>
              <a:t>Emma</a:t>
            </a:r>
          </a:p>
        </p:txBody>
      </p:sp>
      <p:pic>
        <p:nvPicPr>
          <p:cNvPr id="79882" name="Picture 1" descr="Screen Shot 2017-04-04 at 8.54.45 PM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67400" y="3645325"/>
            <a:ext cx="1283592" cy="12954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883" name="Picture 2" descr="Screen Shot 2017-04-04 at 8.54.54 PM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72930" y="4536756"/>
            <a:ext cx="1429220" cy="1400289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885" name="Picture 3" descr="Screen Shot 2017-04-04 at 8.54.34 PM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69546" y="3505199"/>
            <a:ext cx="1288654" cy="1295401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886" name="Picture 5" descr="Screen Shot 2017-04-04 at 8.56.18 PM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98960" y="5469828"/>
            <a:ext cx="1146146" cy="1357409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887" name="Picture 6" descr="Screen Shot 2017-04-04 at 8.57.34 PM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00690" y="5102650"/>
            <a:ext cx="1458249" cy="1317199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74883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190750" y="6488113"/>
            <a:ext cx="2686050" cy="36988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7527925" y="5334000"/>
            <a:ext cx="1616075" cy="1427163"/>
          </a:xfrm>
          <a:prstGeom prst="rect">
            <a:avLst/>
          </a:prstGeom>
          <a:solidFill>
            <a:srgbClr val="99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 useBgFill="1">
        <p:nvSpPr>
          <p:cNvPr id="248834" name="Rectangle 2"/>
          <p:cNvSpPr>
            <a:spLocks noChangeArrowheads="1"/>
          </p:cNvSpPr>
          <p:nvPr/>
        </p:nvSpPr>
        <p:spPr bwMode="auto">
          <a:xfrm>
            <a:off x="3505200" y="2438400"/>
            <a:ext cx="3733800" cy="2286000"/>
          </a:xfrm>
          <a:prstGeom prst="rect">
            <a:avLst/>
          </a:prstGeom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Times" pitchFamily="1" charset="0"/>
              <a:ea typeface="ＭＳ Ｐゴシック" charset="0"/>
            </a:endParaRPr>
          </a:p>
        </p:txBody>
      </p:sp>
      <p:sp>
        <p:nvSpPr>
          <p:cNvPr id="80900" name="Rectangle 3"/>
          <p:cNvSpPr>
            <a:spLocks noGrp="1"/>
          </p:cNvSpPr>
          <p:nvPr>
            <p:ph type="body" idx="4294967295"/>
          </p:nvPr>
        </p:nvSpPr>
        <p:spPr>
          <a:xfrm>
            <a:off x="228600" y="152400"/>
            <a:ext cx="8686800" cy="6096000"/>
          </a:xfrm>
        </p:spPr>
        <p:txBody>
          <a:bodyPr/>
          <a:lstStyle/>
          <a:p>
            <a:r>
              <a:rPr lang="en-US" altLang="x-none" sz="3300" b="1" dirty="0">
                <a:solidFill>
                  <a:schemeClr val="tx1"/>
                </a:solidFill>
                <a:ea typeface="MS PGothic" charset="-128"/>
              </a:rPr>
              <a:t>Collaborators, Past Technicians &amp; Funding</a:t>
            </a:r>
            <a:endParaRPr lang="en-US" altLang="x-none" b="1" dirty="0">
              <a:solidFill>
                <a:schemeClr val="tx1"/>
              </a:solidFill>
              <a:ea typeface="MS PGothic" charset="-128"/>
            </a:endParaRPr>
          </a:p>
          <a:p>
            <a:pPr lvl="1"/>
            <a:r>
              <a:rPr lang="en-US" altLang="x-none" sz="2400" b="1" dirty="0">
                <a:solidFill>
                  <a:schemeClr val="tx1"/>
                </a:solidFill>
                <a:ea typeface="MS PGothic" charset="-128"/>
              </a:rPr>
              <a:t>Mark Whitmore, John Vandenberg, Jerry Carlson, </a:t>
            </a:r>
            <a:r>
              <a:rPr lang="en-US" altLang="x-none" sz="2400" b="1" dirty="0" err="1">
                <a:solidFill>
                  <a:schemeClr val="tx1"/>
                </a:solidFill>
                <a:ea typeface="MS PGothic" charset="-128"/>
              </a:rPr>
              <a:t>Juli</a:t>
            </a:r>
            <a:r>
              <a:rPr lang="en-US" altLang="x-none" sz="2400" b="1" dirty="0">
                <a:solidFill>
                  <a:schemeClr val="tx1"/>
                </a:solidFill>
                <a:ea typeface="MS PGothic" charset="-128"/>
              </a:rPr>
              <a:t> Gould</a:t>
            </a:r>
          </a:p>
          <a:p>
            <a:pPr lvl="1"/>
            <a:endParaRPr lang="en-US" altLang="x-none" b="1" dirty="0">
              <a:ea typeface="MS PGothic" charset="-128"/>
            </a:endParaRPr>
          </a:p>
          <a:p>
            <a:pPr lvl="1"/>
            <a:endParaRPr lang="en-US" altLang="x-none" b="1" dirty="0">
              <a:ea typeface="MS PGothic" charset="-128"/>
            </a:endParaRPr>
          </a:p>
          <a:p>
            <a:pPr lvl="1"/>
            <a:endParaRPr lang="en-US" altLang="x-none" b="1" dirty="0">
              <a:ea typeface="MS PGothic" charset="-128"/>
            </a:endParaRPr>
          </a:p>
          <a:p>
            <a:pPr lvl="1"/>
            <a:endParaRPr lang="en-US" altLang="x-none" sz="500" b="1" dirty="0">
              <a:ea typeface="MS PGothic" charset="-128"/>
            </a:endParaRPr>
          </a:p>
          <a:p>
            <a:pPr lvl="1"/>
            <a:endParaRPr lang="en-US" altLang="x-none" sz="1800" b="1" dirty="0">
              <a:ea typeface="MS PGothic" charset="-128"/>
            </a:endParaRPr>
          </a:p>
          <a:p>
            <a:pPr lvl="1"/>
            <a:endParaRPr lang="en-US" altLang="x-none" sz="1800" b="1" dirty="0">
              <a:ea typeface="MS PGothic" charset="-128"/>
            </a:endParaRPr>
          </a:p>
          <a:p>
            <a:pPr lvl="1"/>
            <a:r>
              <a:rPr lang="en-US" altLang="x-none" sz="1800" b="1" dirty="0">
                <a:solidFill>
                  <a:schemeClr val="tx1"/>
                </a:solidFill>
                <a:ea typeface="MS PGothic" charset="-128"/>
              </a:rPr>
              <a:t>John Welsh, Katie Walters, DEC (Jess </a:t>
            </a:r>
            <a:r>
              <a:rPr lang="en-US" altLang="x-none" sz="1800" b="1" dirty="0" err="1">
                <a:solidFill>
                  <a:schemeClr val="tx1"/>
                </a:solidFill>
                <a:ea typeface="MS PGothic" charset="-128"/>
              </a:rPr>
              <a:t>Cancellerie</a:t>
            </a:r>
            <a:r>
              <a:rPr lang="en-US" altLang="x-none" sz="1800" b="1" dirty="0">
                <a:solidFill>
                  <a:schemeClr val="tx1"/>
                </a:solidFill>
                <a:ea typeface="MS PGothic" charset="-128"/>
              </a:rPr>
              <a:t>, Rob Cole, Maria </a:t>
            </a:r>
            <a:r>
              <a:rPr lang="en-US" altLang="x-none" sz="1800" b="1" dirty="0" err="1">
                <a:solidFill>
                  <a:schemeClr val="tx1"/>
                </a:solidFill>
                <a:ea typeface="MS PGothic" charset="-128"/>
              </a:rPr>
              <a:t>Moskalee</a:t>
            </a:r>
            <a:r>
              <a:rPr lang="en-US" altLang="x-none" sz="1800" b="1" dirty="0">
                <a:solidFill>
                  <a:schemeClr val="tx1"/>
                </a:solidFill>
                <a:ea typeface="MS PGothic" charset="-128"/>
              </a:rPr>
              <a:t>, Josh Payette, Tucker Money), A&amp;M Ethan Angell, and </a:t>
            </a:r>
            <a:r>
              <a:rPr lang="en-US" altLang="x-none" sz="1800" b="1" dirty="0" err="1">
                <a:solidFill>
                  <a:schemeClr val="tx1"/>
                </a:solidFill>
                <a:ea typeface="MS PGothic" charset="-128"/>
              </a:rPr>
              <a:t>Fumi</a:t>
            </a:r>
            <a:r>
              <a:rPr lang="en-US" altLang="x-none" sz="1800" b="1" dirty="0">
                <a:solidFill>
                  <a:schemeClr val="tx1"/>
                </a:solidFill>
                <a:ea typeface="MS PGothic" charset="-128"/>
              </a:rPr>
              <a:t> </a:t>
            </a:r>
            <a:r>
              <a:rPr lang="en-US" altLang="x-none" sz="1800" b="1" dirty="0" err="1">
                <a:solidFill>
                  <a:schemeClr val="tx1"/>
                </a:solidFill>
                <a:ea typeface="MS PGothic" charset="-128"/>
              </a:rPr>
              <a:t>Afelumo</a:t>
            </a:r>
            <a:endParaRPr lang="en-US" altLang="x-none" sz="1800" b="1" dirty="0">
              <a:solidFill>
                <a:schemeClr val="tx1"/>
              </a:solidFill>
              <a:ea typeface="MS PGothic" charset="-128"/>
            </a:endParaRPr>
          </a:p>
        </p:txBody>
      </p:sp>
      <p:pic>
        <p:nvPicPr>
          <p:cNvPr id="80901" name="Picture 4" descr="Katie Checking Traps3 sma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47863" y="3429000"/>
            <a:ext cx="1557337" cy="16764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902" name="Picture 5" descr="Spudding (2)small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18088" y="3182939"/>
            <a:ext cx="2247900" cy="1757362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903" name="Picture 6" descr="John using big sho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" y="3424238"/>
            <a:ext cx="1543050" cy="20574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904" name="Picture 7" descr="whitmore Photo by Rachel Philipso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6800" y="1219200"/>
            <a:ext cx="1752600" cy="1163638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905" name="Picture 8" descr="IMG_869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14725" y="1219200"/>
            <a:ext cx="1133475" cy="15113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906" name="Picture 9" descr="jerry shavi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0" y="1219200"/>
            <a:ext cx="1676400" cy="12573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907" name="Picture 10" descr="C:\Users\mkfierke\Desktop\PeelingForParasitoids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15200" y="1219200"/>
            <a:ext cx="1582738" cy="1371600"/>
          </a:xfrm>
          <a:prstGeom prst="rect">
            <a:avLst/>
          </a:prstGeom>
          <a:noFill/>
          <a:ln w="254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908" name="Picture 10" descr="http://takingstock.asas.org/takingstock/wp-content/uploads/2012/02/USDA_ars_logo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4913" y="6175375"/>
            <a:ext cx="1506537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9" name="Picture 12" descr="http://joelfloydillustration.com/images/logos/ppq_themeart_jf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67613" y="4967288"/>
            <a:ext cx="1500187" cy="112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10" name="Picture 21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63813" y="5181600"/>
            <a:ext cx="1093787" cy="123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11" name="Picture 10" descr="Northeastern States Research Cooperative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9350" y="5245100"/>
            <a:ext cx="1365250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12" name="Picture 20" descr="https://encrypted-tbn1.gstatic.com/images?q=tbn:ANd9GcRqJDxapxy-lTzolcUwTEOtSHYVoKHV6l1IOUxbSqnc5l3uTV3lq1b-c0oN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95700" y="5191125"/>
            <a:ext cx="1257300" cy="120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13" name="Picture 2" descr="DG Demeter cluster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19488" y="3457033"/>
            <a:ext cx="1141412" cy="1611312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914" name="Picture 2" descr="C:\Users\mkfierke\Desktop\EAB parasitoids 2013\2013 03 12\DSCN0295.jp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35638" y="4191000"/>
            <a:ext cx="1198562" cy="12954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0915" name="TextBox 1"/>
          <p:cNvSpPr txBox="1">
            <a:spLocks noChangeArrowheads="1"/>
          </p:cNvSpPr>
          <p:nvPr/>
        </p:nvSpPr>
        <p:spPr bwMode="auto">
          <a:xfrm>
            <a:off x="2343150" y="6488113"/>
            <a:ext cx="26098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-128"/>
              </a:defRPr>
            </a:lvl9pPr>
          </a:lstStyle>
          <a:p>
            <a:r>
              <a:rPr lang="en-US" altLang="x-none" sz="1800" b="1"/>
              <a:t>USDA McIntire-Stennis</a:t>
            </a:r>
          </a:p>
        </p:txBody>
      </p:sp>
      <p:pic>
        <p:nvPicPr>
          <p:cNvPr id="80916" name="Picture 2" descr="http://www.agriculture.ny.gov/FS/FSimages/nyseal.gif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29200" y="5505450"/>
            <a:ext cx="1211263" cy="1211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17" name="Picture 4" descr="http://www.starnewsdaily.com/media/starnewsdaily/images/588617026103e9653f4c329ae7c33304_sm.png"/>
          <p:cNvPicPr>
            <a:picLocks noChangeAspect="1" noChangeArrowheads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05550" y="5540375"/>
            <a:ext cx="1222375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18" name="Picture 23" descr="C:\Users\mkfierke\Desktop\Grads\Lab pics\FunmiSirex.jp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57600" y="3657600"/>
            <a:ext cx="1346200" cy="1465263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919" name="Picture 5" descr="Screen Shot 2017-04-04 at 7.01.55 PM.png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6477000"/>
            <a:ext cx="1857375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84097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3" name="Picture 4" descr="EAB carto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0600" y="1295400"/>
            <a:ext cx="7391400" cy="511765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514" name="TextBox 1"/>
          <p:cNvSpPr txBox="1">
            <a:spLocks noChangeArrowheads="1"/>
          </p:cNvSpPr>
          <p:nvPr/>
        </p:nvSpPr>
        <p:spPr bwMode="auto">
          <a:xfrm>
            <a:off x="838200" y="304800"/>
            <a:ext cx="75438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-128"/>
              </a:defRPr>
            </a:lvl9pPr>
          </a:lstStyle>
          <a:p>
            <a:r>
              <a:rPr lang="en-US" altLang="en-US" sz="4800" b="1" dirty="0">
                <a:latin typeface="+mj-lt"/>
                <a:ea typeface="Calibri" charset="0"/>
                <a:cs typeface="Calibri" charset="0"/>
              </a:rPr>
              <a:t>QUESTIONS?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200" b="1" dirty="0"/>
              <a:t>Current Distribution of EAB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262" y="1126274"/>
            <a:ext cx="7395881" cy="5714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873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2"/>
          <p:cNvSpPr>
            <a:spLocks noGrp="1" noChangeArrowheads="1"/>
          </p:cNvSpPr>
          <p:nvPr>
            <p:ph idx="1"/>
          </p:nvPr>
        </p:nvSpPr>
        <p:spPr>
          <a:xfrm>
            <a:off x="277482" y="1371600"/>
            <a:ext cx="3313211" cy="431261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noAutofit/>
          </a:bodyPr>
          <a:lstStyle/>
          <a:p>
            <a:pPr marL="466725" lvl="1" indent="-455613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altLang="x-none" sz="2800" dirty="0">
                <a:solidFill>
                  <a:schemeClr val="tx1"/>
                </a:solidFill>
                <a:effectLst/>
                <a:latin typeface="Calibri" charset="0"/>
                <a:ea typeface="Calibri" charset="0"/>
                <a:cs typeface="Calibri" charset="0"/>
              </a:rPr>
              <a:t>Detection</a:t>
            </a:r>
          </a:p>
          <a:p>
            <a:pPr marL="466725" lvl="1" indent="-455613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altLang="x-none" sz="2800" dirty="0">
                <a:solidFill>
                  <a:schemeClr val="tx1"/>
                </a:solidFill>
                <a:effectLst/>
                <a:latin typeface="Calibri" charset="0"/>
                <a:ea typeface="Calibri" charset="0"/>
                <a:cs typeface="Calibri" charset="0"/>
              </a:rPr>
              <a:t>Delimitation</a:t>
            </a:r>
          </a:p>
          <a:p>
            <a:pPr marL="466725" lvl="1" indent="-455613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altLang="x-none" sz="2800" dirty="0">
                <a:solidFill>
                  <a:schemeClr val="tx1"/>
                </a:solidFill>
                <a:effectLst/>
                <a:latin typeface="Calibri" charset="0"/>
                <a:ea typeface="Calibri" charset="0"/>
                <a:cs typeface="Calibri" charset="0"/>
              </a:rPr>
              <a:t>Slow Ash Mortality</a:t>
            </a:r>
          </a:p>
          <a:p>
            <a:pPr marL="649605" lvl="3" indent="-455613">
              <a:spcBef>
                <a:spcPts val="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altLang="x-none" sz="2800" dirty="0">
                <a:solidFill>
                  <a:schemeClr val="tx1"/>
                </a:solidFill>
                <a:effectLst/>
                <a:latin typeface="Calibri" charset="0"/>
                <a:ea typeface="Calibri" charset="0"/>
                <a:cs typeface="Calibri" charset="0"/>
              </a:rPr>
              <a:t>Mechanical</a:t>
            </a:r>
          </a:p>
          <a:p>
            <a:pPr marL="649605" lvl="3" indent="-455613">
              <a:spcBef>
                <a:spcPts val="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altLang="x-none" sz="2800" dirty="0">
                <a:solidFill>
                  <a:schemeClr val="tx1"/>
                </a:solidFill>
                <a:effectLst/>
                <a:latin typeface="Calibri" charset="0"/>
                <a:ea typeface="Calibri" charset="0"/>
                <a:cs typeface="Calibri" charset="0"/>
              </a:rPr>
              <a:t>Insecticides</a:t>
            </a:r>
          </a:p>
          <a:p>
            <a:pPr marL="816917" lvl="5" indent="-455613">
              <a:spcBef>
                <a:spcPts val="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altLang="x-none" sz="2800" dirty="0">
                <a:solidFill>
                  <a:schemeClr val="tx1"/>
                </a:solidFill>
                <a:effectLst/>
                <a:latin typeface="Calibri" charset="0"/>
                <a:ea typeface="Calibri" charset="0"/>
                <a:cs typeface="Calibri" charset="0"/>
              </a:rPr>
              <a:t>TREE-age</a:t>
            </a:r>
          </a:p>
          <a:p>
            <a:pPr marL="649605" lvl="3" indent="-455613">
              <a:spcBef>
                <a:spcPts val="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altLang="x-none" sz="2800" dirty="0">
                <a:solidFill>
                  <a:schemeClr val="tx1"/>
                </a:solidFill>
                <a:effectLst/>
                <a:latin typeface="Calibri" charset="0"/>
                <a:ea typeface="Calibri" charset="0"/>
                <a:cs typeface="Calibri" charset="0"/>
              </a:rPr>
              <a:t>Biocontrol</a:t>
            </a:r>
          </a:p>
          <a:p>
            <a:pPr marL="816917" lvl="5" indent="-455613">
              <a:spcBef>
                <a:spcPts val="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altLang="x-none" sz="2800" dirty="0">
                <a:solidFill>
                  <a:schemeClr val="tx1"/>
                </a:solidFill>
                <a:effectLst/>
                <a:latin typeface="Calibri" charset="0"/>
                <a:ea typeface="Calibri" charset="0"/>
                <a:cs typeface="Calibri" charset="0"/>
              </a:rPr>
              <a:t>Parasitoids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x-none" sz="4200" b="1" dirty="0">
                <a:ea typeface="ＭＳ Ｐゴシック" charset="-128"/>
              </a:rPr>
              <a:t>EAB Management</a:t>
            </a:r>
            <a:endParaRPr lang="en-US" sz="4200" b="1" dirty="0"/>
          </a:p>
        </p:txBody>
      </p:sp>
      <p:pic>
        <p:nvPicPr>
          <p:cNvPr id="54276" name="Picture 7" descr="DG Demeter cluster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99807" y="2559976"/>
            <a:ext cx="1572439" cy="1179329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277" name="Picture 8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77205" y="3524420"/>
            <a:ext cx="1602583" cy="1053699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278" name="Picture 9" descr="EAB cartoon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11034" y="4602280"/>
            <a:ext cx="2033906" cy="140924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5793896" y="1371600"/>
            <a:ext cx="2561713" cy="2679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66725" lvl="1" indent="-455613" fontAlgn="auto">
              <a:spcBef>
                <a:spcPts val="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altLang="x-none" sz="28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Education</a:t>
            </a:r>
          </a:p>
          <a:p>
            <a:pPr marL="649605" lvl="4" indent="-455613" fontAlgn="auto">
              <a:spcBef>
                <a:spcPts val="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altLang="x-none" sz="28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Firewood</a:t>
            </a:r>
          </a:p>
          <a:p>
            <a:pPr marL="466725" lvl="1" indent="-455613" fontAlgn="auto">
              <a:spcBef>
                <a:spcPts val="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altLang="x-none" sz="28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Legal</a:t>
            </a:r>
          </a:p>
          <a:p>
            <a:pPr marL="649605" lvl="4" indent="-455613" fontAlgn="auto">
              <a:spcBef>
                <a:spcPts val="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altLang="x-none" sz="28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Quarantines</a:t>
            </a:r>
          </a:p>
        </p:txBody>
      </p:sp>
      <p:pic>
        <p:nvPicPr>
          <p:cNvPr id="10" name="Picture 2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2816" t="18280" r="31579" b="3030"/>
          <a:stretch/>
        </p:blipFill>
        <p:spPr bwMode="auto">
          <a:xfrm>
            <a:off x="3200400" y="4719120"/>
            <a:ext cx="1722230" cy="1490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38681" y="1215911"/>
            <a:ext cx="1119653" cy="145108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9000" y="3417435"/>
            <a:ext cx="1475768" cy="226678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026652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1200" y="1096662"/>
            <a:ext cx="3217932" cy="321793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Rectangle 1"/>
          <p:cNvSpPr/>
          <p:nvPr/>
        </p:nvSpPr>
        <p:spPr>
          <a:xfrm>
            <a:off x="157231" y="4352694"/>
            <a:ext cx="8699500" cy="24384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5841" name="Title 2"/>
          <p:cNvSpPr>
            <a:spLocks noGrp="1"/>
          </p:cNvSpPr>
          <p:nvPr>
            <p:ph type="title"/>
          </p:nvPr>
        </p:nvSpPr>
        <p:spPr>
          <a:xfrm>
            <a:off x="931933" y="142524"/>
            <a:ext cx="8153400" cy="990600"/>
          </a:xfrm>
        </p:spPr>
        <p:txBody>
          <a:bodyPr>
            <a:normAutofit/>
          </a:bodyPr>
          <a:lstStyle/>
          <a:p>
            <a:r>
              <a:rPr lang="en-US" sz="4200" b="1" dirty="0"/>
              <a:t>EAB Biological Control Program</a:t>
            </a:r>
          </a:p>
        </p:txBody>
      </p:sp>
      <p:sp>
        <p:nvSpPr>
          <p:cNvPr id="35842" name="Content Placeholder 3"/>
          <p:cNvSpPr>
            <a:spLocks noGrp="1"/>
          </p:cNvSpPr>
          <p:nvPr>
            <p:ph sz="quarter" idx="1"/>
          </p:nvPr>
        </p:nvSpPr>
        <p:spPr>
          <a:xfrm>
            <a:off x="325243" y="1371600"/>
            <a:ext cx="5254887" cy="2666999"/>
          </a:xfrm>
        </p:spPr>
        <p:txBody>
          <a:bodyPr>
            <a:noAutofit/>
          </a:bodyPr>
          <a:lstStyle/>
          <a:p>
            <a:pPr marL="466725" indent="-466725">
              <a:spcBef>
                <a:spcPts val="0"/>
              </a:spcBef>
              <a:spcAft>
                <a:spcPts val="1200"/>
              </a:spcAft>
              <a:buFont typeface="Arial" charset="0"/>
              <a:buChar char="•"/>
            </a:pPr>
            <a:r>
              <a:rPr lang="en-US" sz="28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Introduce predators from native range of a pest</a:t>
            </a:r>
          </a:p>
          <a:p>
            <a:pPr marL="759333" lvl="1" indent="-466725">
              <a:spcBef>
                <a:spcPts val="0"/>
              </a:spcBef>
              <a:spcAft>
                <a:spcPts val="1200"/>
              </a:spcAft>
              <a:buFont typeface="Arial" charset="0"/>
              <a:buChar char="•"/>
            </a:pPr>
            <a:r>
              <a:rPr lang="en-US" sz="26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Long range and sustainable </a:t>
            </a:r>
          </a:p>
          <a:p>
            <a:pPr marL="466725" indent="-466725">
              <a:spcBef>
                <a:spcPts val="0"/>
              </a:spcBef>
              <a:spcAft>
                <a:spcPts val="1200"/>
              </a:spcAft>
              <a:buFont typeface="Arial" charset="0"/>
              <a:buChar char="•"/>
            </a:pPr>
            <a:r>
              <a:rPr lang="en-US" sz="28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Four specialized wasps  (parasitoids) introduced to North America</a:t>
            </a:r>
          </a:p>
        </p:txBody>
      </p:sp>
      <p:pic>
        <p:nvPicPr>
          <p:cNvPr id="2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7232" y="4276493"/>
            <a:ext cx="8928100" cy="2514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90495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>
                <a:solidFill>
                  <a:srgbClr val="000000"/>
                </a:solidFill>
                <a:ea typeface="MS PGothic" charset="0"/>
              </a:rPr>
              <a:t>EAB Biology</a:t>
            </a:r>
          </a:p>
        </p:txBody>
      </p:sp>
      <p:pic>
        <p:nvPicPr>
          <p:cNvPr id="24580" name="Picture 9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93561" y="3300358"/>
            <a:ext cx="2133600" cy="14700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2" name="Picture 11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4042333" y="881494"/>
            <a:ext cx="1630363" cy="23622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4" name="Picture 1" descr="eab_egg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53800" y="2380765"/>
            <a:ext cx="1752600" cy="11684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5" name="Picture 2" descr="girlded_ash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20821" y="4357027"/>
            <a:ext cx="1543050" cy="16303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8" name="Picture 5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37" r="1137"/>
          <a:stretch>
            <a:fillRect/>
          </a:stretch>
        </p:blipFill>
        <p:spPr bwMode="auto">
          <a:xfrm rot="5400000">
            <a:off x="2584052" y="1330043"/>
            <a:ext cx="1219200" cy="1195388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78" name="Picture 3"/>
          <p:cNvPicPr preferRelativeResize="0"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34712" y="4486010"/>
            <a:ext cx="2071688" cy="11430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71393" y="3776199"/>
            <a:ext cx="1208489" cy="209635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4586" name="Picture 3" descr="pupae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35936" y="2317900"/>
            <a:ext cx="1333500" cy="16002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urved Left Arrow 15"/>
          <p:cNvSpPr/>
          <p:nvPr/>
        </p:nvSpPr>
        <p:spPr>
          <a:xfrm>
            <a:off x="5863253" y="701717"/>
            <a:ext cx="2537403" cy="6096000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26565" y="4267704"/>
            <a:ext cx="1335621" cy="132460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9" name="TextBox 18"/>
          <p:cNvSpPr txBox="1"/>
          <p:nvPr/>
        </p:nvSpPr>
        <p:spPr>
          <a:xfrm>
            <a:off x="4474354" y="712960"/>
            <a:ext cx="16873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+mj-lt"/>
              </a:rPr>
              <a:t>SUMMER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259446" y="3863365"/>
            <a:ext cx="12099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+mj-lt"/>
              </a:rPr>
              <a:t>SPRING</a:t>
            </a:r>
            <a:endParaRPr lang="en-US" b="1" dirty="0">
              <a:latin typeface="+mj-lt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503214" y="5592310"/>
            <a:ext cx="11889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+mj-lt"/>
              </a:rPr>
              <a:t>WINTER</a:t>
            </a:r>
            <a:endParaRPr lang="en-US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737901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1700" y="304800"/>
            <a:ext cx="7480300" cy="810895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4200" b="1" dirty="0">
                <a:solidFill>
                  <a:srgbClr val="000000"/>
                </a:solidFill>
              </a:rPr>
              <a:t>Life Cycle of Larval Parasitoids</a:t>
            </a:r>
          </a:p>
        </p:txBody>
      </p:sp>
      <p:pic>
        <p:nvPicPr>
          <p:cNvPr id="50178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584200" y="2260600"/>
            <a:ext cx="1981200" cy="26416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179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62600" y="2590800"/>
            <a:ext cx="2667000" cy="19351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180" name="TextBox 10"/>
          <p:cNvSpPr txBox="1">
            <a:spLocks noChangeArrowheads="1"/>
          </p:cNvSpPr>
          <p:nvPr/>
        </p:nvSpPr>
        <p:spPr bwMode="auto">
          <a:xfrm>
            <a:off x="6858000" y="6550025"/>
            <a:ext cx="23622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-128"/>
              </a:defRPr>
            </a:lvl9pPr>
          </a:lstStyle>
          <a:p>
            <a:r>
              <a:rPr lang="en-US" altLang="en-US" sz="1400"/>
              <a:t>Photo credits: Zhong-Qi Yang </a:t>
            </a:r>
          </a:p>
        </p:txBody>
      </p:sp>
      <p:sp>
        <p:nvSpPr>
          <p:cNvPr id="50181" name="TextBox 12"/>
          <p:cNvSpPr txBox="1">
            <a:spLocks noChangeArrowheads="1"/>
          </p:cNvSpPr>
          <p:nvPr/>
        </p:nvSpPr>
        <p:spPr bwMode="auto">
          <a:xfrm>
            <a:off x="3048000" y="3505200"/>
            <a:ext cx="12192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-128"/>
              </a:defRPr>
            </a:lvl9pPr>
          </a:lstStyle>
          <a:p>
            <a:r>
              <a:rPr lang="en-US" altLang="en-US" sz="1600">
                <a:latin typeface="Tw Cen MT" charset="0"/>
              </a:rPr>
              <a:t>EAB larvae</a:t>
            </a:r>
          </a:p>
        </p:txBody>
      </p:sp>
      <p:sp>
        <p:nvSpPr>
          <p:cNvPr id="50182" name="TextBox 13"/>
          <p:cNvSpPr txBox="1">
            <a:spLocks noChangeArrowheads="1"/>
          </p:cNvSpPr>
          <p:nvPr/>
        </p:nvSpPr>
        <p:spPr bwMode="auto">
          <a:xfrm>
            <a:off x="7391400" y="2514600"/>
            <a:ext cx="914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-128"/>
              </a:defRPr>
            </a:lvl9pPr>
          </a:lstStyle>
          <a:p>
            <a:pPr algn="ctr"/>
            <a:r>
              <a:rPr lang="en-US" altLang="en-US" sz="2800">
                <a:solidFill>
                  <a:schemeClr val="bg1"/>
                </a:solidFill>
                <a:latin typeface="Tw Cen MT" charset="0"/>
              </a:rPr>
              <a:t>Eggs</a:t>
            </a:r>
          </a:p>
        </p:txBody>
      </p:sp>
      <p:sp>
        <p:nvSpPr>
          <p:cNvPr id="50183" name="TextBox 15"/>
          <p:cNvSpPr txBox="1">
            <a:spLocks noChangeArrowheads="1"/>
          </p:cNvSpPr>
          <p:nvPr/>
        </p:nvSpPr>
        <p:spPr bwMode="auto">
          <a:xfrm>
            <a:off x="177800" y="4114800"/>
            <a:ext cx="1447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-128"/>
              </a:defRPr>
            </a:lvl9pPr>
          </a:lstStyle>
          <a:p>
            <a:pPr algn="ctr"/>
            <a:r>
              <a:rPr lang="en-US" altLang="en-US" sz="2800">
                <a:solidFill>
                  <a:srgbClr val="000000"/>
                </a:solidFill>
                <a:latin typeface="Tw Cen MT" charset="0"/>
              </a:rPr>
              <a:t>Cocoons</a:t>
            </a:r>
          </a:p>
        </p:txBody>
      </p:sp>
      <p:sp>
        <p:nvSpPr>
          <p:cNvPr id="3" name="Curved Down Arrow 2"/>
          <p:cNvSpPr/>
          <p:nvPr/>
        </p:nvSpPr>
        <p:spPr>
          <a:xfrm rot="5400000">
            <a:off x="4419600" y="3124200"/>
            <a:ext cx="990600" cy="990600"/>
          </a:xfrm>
          <a:prstGeom prst="curvedDownArrow">
            <a:avLst>
              <a:gd name="adj1" fmla="val 21227"/>
              <a:gd name="adj2" fmla="val 41467"/>
              <a:gd name="adj3" fmla="val 42270"/>
            </a:avLst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pic>
        <p:nvPicPr>
          <p:cNvPr id="50185" name="Picture 4" descr="sa_adult_DavidCappaert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19400" y="1247775"/>
            <a:ext cx="2819400" cy="17748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186" name="Picture 4" descr="eab_larvae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0" y="2819400"/>
            <a:ext cx="12573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7" name="TextBox 11"/>
          <p:cNvSpPr txBox="1">
            <a:spLocks noChangeArrowheads="1"/>
          </p:cNvSpPr>
          <p:nvPr/>
        </p:nvSpPr>
        <p:spPr bwMode="auto">
          <a:xfrm>
            <a:off x="4648200" y="1219200"/>
            <a:ext cx="990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-128"/>
              </a:defRPr>
            </a:lvl9pPr>
          </a:lstStyle>
          <a:p>
            <a:pPr algn="ctr"/>
            <a:r>
              <a:rPr lang="en-US" altLang="en-US" sz="2800">
                <a:latin typeface="Tw Cen MT" charset="0"/>
              </a:rPr>
              <a:t>Adult</a:t>
            </a:r>
          </a:p>
        </p:txBody>
      </p:sp>
      <p:pic>
        <p:nvPicPr>
          <p:cNvPr id="50188" name="Picture 5" descr="SPAT_late_instar_larvae.ti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19400" y="4321175"/>
            <a:ext cx="2819400" cy="20208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189" name="TextBox 14"/>
          <p:cNvSpPr txBox="1">
            <a:spLocks noChangeArrowheads="1"/>
          </p:cNvSpPr>
          <p:nvPr/>
        </p:nvSpPr>
        <p:spPr bwMode="auto">
          <a:xfrm>
            <a:off x="4343400" y="5800725"/>
            <a:ext cx="1219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-128"/>
              </a:defRPr>
            </a:lvl9pPr>
          </a:lstStyle>
          <a:p>
            <a:pPr algn="ctr"/>
            <a:r>
              <a:rPr lang="en-US" altLang="en-US" sz="2800">
                <a:solidFill>
                  <a:srgbClr val="000000"/>
                </a:solidFill>
                <a:latin typeface="Tw Cen MT" charset="0"/>
              </a:rPr>
              <a:t>Larvae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81" grpId="0"/>
      <p:bldP spid="50182" grpId="0"/>
      <p:bldP spid="50183" grpId="0"/>
      <p:bldP spid="50187" grpId="0"/>
      <p:bldP spid="5018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Content Placeholder 10"/>
          <p:cNvSpPr>
            <a:spLocks noGrp="1"/>
          </p:cNvSpPr>
          <p:nvPr>
            <p:ph idx="1"/>
          </p:nvPr>
        </p:nvSpPr>
        <p:spPr>
          <a:xfrm>
            <a:off x="381001" y="1429664"/>
            <a:ext cx="5029200" cy="4818736"/>
          </a:xfrm>
        </p:spPr>
        <p:txBody>
          <a:bodyPr>
            <a:noAutofit/>
          </a:bodyPr>
          <a:lstStyle/>
          <a:p>
            <a:pPr marL="466725" indent="-466725">
              <a:spcBef>
                <a:spcPts val="0"/>
              </a:spcBef>
              <a:spcAft>
                <a:spcPts val="1200"/>
              </a:spcAft>
              <a:buFont typeface="Arial" charset="0"/>
              <a:buChar char="•"/>
            </a:pPr>
            <a:r>
              <a:rPr lang="en-US" sz="28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Specific to EAB</a:t>
            </a:r>
          </a:p>
          <a:p>
            <a:pPr marL="466725" indent="-466725">
              <a:spcBef>
                <a:spcPts val="0"/>
              </a:spcBef>
              <a:spcAft>
                <a:spcPts val="1200"/>
              </a:spcAft>
              <a:buFont typeface="Arial" charset="0"/>
              <a:buChar char="•"/>
            </a:pPr>
            <a:r>
              <a:rPr lang="en-US" sz="28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Release approved 2007 (24/31 states)</a:t>
            </a:r>
          </a:p>
          <a:p>
            <a:pPr marL="466725" indent="-466725">
              <a:spcBef>
                <a:spcPts val="0"/>
              </a:spcBef>
              <a:spcAft>
                <a:spcPts val="1200"/>
              </a:spcAft>
              <a:buFont typeface="Arial" charset="0"/>
              <a:buChar char="•"/>
            </a:pPr>
            <a:r>
              <a:rPr lang="en-US" sz="2800" i="1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T. </a:t>
            </a:r>
            <a:r>
              <a:rPr lang="en-US" sz="2800" i="1" dirty="0" err="1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planipennisi</a:t>
            </a:r>
            <a:r>
              <a:rPr lang="en-US" sz="28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 establishing</a:t>
            </a:r>
          </a:p>
          <a:p>
            <a:pPr marL="466725" indent="-466725">
              <a:spcBef>
                <a:spcPts val="0"/>
              </a:spcBef>
              <a:spcAft>
                <a:spcPts val="1200"/>
              </a:spcAft>
              <a:buFont typeface="Arial" charset="0"/>
              <a:buChar char="•"/>
            </a:pPr>
            <a:r>
              <a:rPr lang="en-US" sz="2800" i="1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O. </a:t>
            </a:r>
            <a:r>
              <a:rPr lang="en-US" sz="2800" i="1" dirty="0" err="1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agrili</a:t>
            </a:r>
            <a:r>
              <a:rPr lang="en-US" sz="28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 establishing</a:t>
            </a:r>
            <a:endParaRPr lang="en-US" sz="2800" i="1" dirty="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  <a:p>
            <a:pPr marL="466725" indent="-466725">
              <a:spcBef>
                <a:spcPts val="0"/>
              </a:spcBef>
              <a:spcAft>
                <a:spcPts val="1200"/>
              </a:spcAft>
              <a:buFont typeface="Arial" charset="0"/>
              <a:buChar char="•"/>
            </a:pPr>
            <a:r>
              <a:rPr lang="en-US" sz="2800" i="1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S. </a:t>
            </a:r>
            <a:r>
              <a:rPr lang="en-US" sz="2800" i="1" dirty="0" err="1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agrili</a:t>
            </a:r>
            <a:r>
              <a:rPr lang="en-US" sz="28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 more suited to southern climates</a:t>
            </a:r>
          </a:p>
          <a:p>
            <a:pPr marL="466725" indent="-466725">
              <a:spcBef>
                <a:spcPts val="0"/>
              </a:spcBef>
              <a:spcAft>
                <a:spcPts val="1200"/>
              </a:spcAft>
              <a:buFont typeface="Arial" charset="0"/>
              <a:buChar char="•"/>
            </a:pPr>
            <a:r>
              <a:rPr lang="en-US" sz="28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Climate matching suggests </a:t>
            </a:r>
            <a:r>
              <a:rPr lang="en-US" sz="2800" i="1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S. galinae </a:t>
            </a:r>
            <a:r>
              <a:rPr lang="en-US" sz="28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better adapted to northern climates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EAB Biocontrol Program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7098452" y="4340365"/>
            <a:ext cx="2082037" cy="180094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15200" y="1574459"/>
            <a:ext cx="1388392" cy="160203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89209" y="1270932"/>
            <a:ext cx="1373976" cy="110454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28" descr="tp_adult_DavidCappaert.p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92209" y="2730793"/>
            <a:ext cx="1885793" cy="13716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sa_adult_DavidCappaert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1811" y="4243466"/>
            <a:ext cx="2261560" cy="14236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40444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4200" b="1" dirty="0">
                <a:solidFill>
                  <a:srgbClr val="000000"/>
                </a:solidFill>
                <a:ea typeface="MS PGothic" charset="0"/>
              </a:rPr>
              <a:t>Releasing Parasitoids in NY</a:t>
            </a:r>
          </a:p>
        </p:txBody>
      </p:sp>
      <p:pic>
        <p:nvPicPr>
          <p:cNvPr id="52228" name="Picture 9" descr="ParisitoidBol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10400" y="914400"/>
            <a:ext cx="1762125" cy="23526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229" name="Picture 2" descr="Oobinator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15000" y="1582336"/>
            <a:ext cx="1447800" cy="19129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230" name="TextBox 1"/>
          <p:cNvSpPr txBox="1">
            <a:spLocks noChangeArrowheads="1"/>
          </p:cNvSpPr>
          <p:nvPr/>
        </p:nvSpPr>
        <p:spPr bwMode="auto">
          <a:xfrm>
            <a:off x="318857" y="1434554"/>
            <a:ext cx="5105399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-128"/>
              </a:defRPr>
            </a:lvl9pPr>
          </a:lstStyle>
          <a:p>
            <a:pPr marL="342900" indent="-342900">
              <a:buClr>
                <a:schemeClr val="accent1"/>
              </a:buClr>
              <a:buFont typeface="Arial" charset="0"/>
              <a:buChar char="•"/>
            </a:pPr>
            <a:r>
              <a:rPr lang="en-US" altLang="en-US" sz="2800" dirty="0">
                <a:latin typeface="Calibri" charset="0"/>
                <a:ea typeface="Calibri" charset="0"/>
                <a:cs typeface="Calibri" charset="0"/>
              </a:rPr>
              <a:t>Release parasitoids in heavily infested area to help them establish</a:t>
            </a:r>
          </a:p>
          <a:p>
            <a:pPr marL="1085850" lvl="1" indent="-342900">
              <a:buClr>
                <a:schemeClr val="accent1"/>
              </a:buClr>
              <a:buFont typeface="Arial" charset="0"/>
              <a:buChar char="•"/>
            </a:pPr>
            <a:r>
              <a:rPr lang="en-US" altLang="en-US" sz="2800" dirty="0">
                <a:latin typeface="Calibri" charset="0"/>
                <a:ea typeface="Calibri" charset="0"/>
                <a:cs typeface="Calibri" charset="0"/>
              </a:rPr>
              <a:t>Released in most large infestation in NY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1200" y="3681323"/>
            <a:ext cx="4388390" cy="2949899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Retrospect">
  <a:themeElements>
    <a:clrScheme name="Custom 1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Retrospect" id="{5F128B03-DCCA-4EEB-AB3B-CF2899314A46}" vid="{243AF7DC-D15B-41C0-AE81-23980D1B9FC4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Adjacency.thmx</Template>
  <TotalTime>7523</TotalTime>
  <Words>553</Words>
  <Application>Microsoft Office PowerPoint</Application>
  <PresentationFormat>On-screen Show (4:3)</PresentationFormat>
  <Paragraphs>145</Paragraphs>
  <Slides>28</Slides>
  <Notes>16</Notes>
  <HiddenSlides>0</HiddenSlides>
  <MMClips>2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28</vt:i4>
      </vt:variant>
    </vt:vector>
  </HeadingPairs>
  <TitlesOfParts>
    <vt:vector size="31" baseType="lpstr">
      <vt:lpstr>Custom Design</vt:lpstr>
      <vt:lpstr>1_Custom Design</vt:lpstr>
      <vt:lpstr>Retrospect</vt:lpstr>
      <vt:lpstr>PowerPoint Presentation</vt:lpstr>
      <vt:lpstr>Impact of EAB</vt:lpstr>
      <vt:lpstr>Current Distribution of EAB</vt:lpstr>
      <vt:lpstr>EAB Management</vt:lpstr>
      <vt:lpstr>EAB Biological Control Program</vt:lpstr>
      <vt:lpstr>EAB Biology</vt:lpstr>
      <vt:lpstr>Life Cycle of Larval Parasitoids</vt:lpstr>
      <vt:lpstr>EAB Biocontrol Program</vt:lpstr>
      <vt:lpstr>Releasing Parasitoids in NY</vt:lpstr>
      <vt:lpstr>Parasitoid Releases</vt:lpstr>
      <vt:lpstr>PowerPoint Presentation</vt:lpstr>
      <vt:lpstr>Parasitoid Dispersal</vt:lpstr>
      <vt:lpstr>Parasitoid Dispersal</vt:lpstr>
      <vt:lpstr>PowerPoint Presentation</vt:lpstr>
      <vt:lpstr>PowerPoint Presentation</vt:lpstr>
      <vt:lpstr>PowerPoint Presentation</vt:lpstr>
      <vt:lpstr>What do the adult parasitoids feed on?</vt:lpstr>
      <vt:lpstr>Food Preferences</vt:lpstr>
      <vt:lpstr>Parasitoid Phenology</vt:lpstr>
      <vt:lpstr>Parasitoid Phenology</vt:lpstr>
      <vt:lpstr>Parasitoid Phenology</vt:lpstr>
      <vt:lpstr>Overwintering EAB Mortality</vt:lpstr>
      <vt:lpstr>Parasitoid Phenology</vt:lpstr>
      <vt:lpstr>Results – Overwintering</vt:lpstr>
      <vt:lpstr>Biological Control and Insecticide Use</vt:lpstr>
      <vt:lpstr>PowerPoint Presentation</vt:lpstr>
      <vt:lpstr>PowerPoint Presentation</vt:lpstr>
      <vt:lpstr>PowerPoint Presentation</vt:lpstr>
    </vt:vector>
  </TitlesOfParts>
  <Company>WMU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Role of Student Leadership in a Successful Undergraduate Education</dc:title>
  <dc:creator>Liz Mix</dc:creator>
  <cp:lastModifiedBy>Paul</cp:lastModifiedBy>
  <cp:revision>440</cp:revision>
  <dcterms:created xsi:type="dcterms:W3CDTF">2010-11-23T00:28:33Z</dcterms:created>
  <dcterms:modified xsi:type="dcterms:W3CDTF">2017-06-13T18:39:41Z</dcterms:modified>
</cp:coreProperties>
</file>